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2" r:id="rId2"/>
    <p:sldId id="406" r:id="rId3"/>
    <p:sldId id="391" r:id="rId4"/>
    <p:sldId id="404" r:id="rId5"/>
    <p:sldId id="405" r:id="rId6"/>
    <p:sldId id="400" r:id="rId7"/>
    <p:sldId id="387" r:id="rId8"/>
    <p:sldId id="395" r:id="rId9"/>
    <p:sldId id="392" r:id="rId10"/>
    <p:sldId id="366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026"/>
    <a:srgbClr val="111C22"/>
    <a:srgbClr val="152026"/>
    <a:srgbClr val="131E24"/>
    <a:srgbClr val="1B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1" autoAdjust="0"/>
    <p:restoredTop sz="93969" autoAdjust="0"/>
  </p:normalViewPr>
  <p:slideViewPr>
    <p:cSldViewPr snapToGrid="0" snapToObjects="1">
      <p:cViewPr varScale="1">
        <p:scale>
          <a:sx n="64" d="100"/>
          <a:sy n="64" d="100"/>
        </p:scale>
        <p:origin x="12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6786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ln w="9525"/>
          </c:spPr>
          <c:dPt>
            <c:idx val="0"/>
            <c:bubble3D val="0"/>
            <c:spPr>
              <a:solidFill>
                <a:srgbClr val="02CA99"/>
              </a:solidFill>
              <a:ln w="9525">
                <a:noFill/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1-A4D8-492C-9CE9-A8847737BB92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  <a:alpha val="28000"/>
                </a:schemeClr>
              </a:solidFill>
              <a:ln w="9525">
                <a:solidFill>
                  <a:schemeClr val="lt1"/>
                </a:solidFill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3-A4D8-492C-9CE9-A8847737BB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solidFill>
                  <a:schemeClr val="lt1"/>
                </a:solidFill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5-A4D8-492C-9CE9-A8847737BB9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9525">
                <a:solidFill>
                  <a:schemeClr val="lt1"/>
                </a:solidFill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7-A4D8-492C-9CE9-A8847737BB92}"/>
              </c:ext>
            </c:extLst>
          </c:dPt>
          <c:cat>
            <c:strRef>
              <c:f>Sheet1!$A$2:$A$5</c:f>
              <c:strCache>
                <c:ptCount val="2"/>
                <c:pt idx="0">
                  <c:v>a primeira temporada</c:v>
                </c:pt>
                <c:pt idx="1">
                  <c:v>segundo quarto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0.85</c:v>
                </c:pt>
                <c:pt idx="1">
                  <c:v>0.15</c:v>
                </c:pt>
              </c:numCache>
            </c:numRef>
          </c:val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8-A4D8-492C-9CE9-A8847737B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2025/12/1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‹nº›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2025/12/1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‹nº›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39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3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7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63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7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8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0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3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728D6BE-D0B2-454A-BED9-3E2EDBD6F890}"/>
              </a:ext>
            </a:extLst>
          </p:cNvPr>
          <p:cNvGrpSpPr/>
          <p:nvPr userDrawn="1"/>
        </p:nvGrpSpPr>
        <p:grpSpPr>
          <a:xfrm rot="5400000" flipV="1">
            <a:off x="86119" y="59833"/>
            <a:ext cx="596083" cy="813586"/>
            <a:chOff x="457201" y="-89377"/>
            <a:chExt cx="1913209" cy="261131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398FC3C-FA7A-FA4F-993A-6F9C32473CD3}"/>
                </a:ext>
              </a:extLst>
            </p:cNvPr>
            <p:cNvSpPr/>
            <p:nvPr/>
          </p:nvSpPr>
          <p:spPr>
            <a:xfrm>
              <a:off x="457201" y="-1"/>
              <a:ext cx="940655" cy="1998471"/>
            </a:xfrm>
            <a:prstGeom prst="rect">
              <a:avLst/>
            </a:prstGeom>
            <a:solidFill>
              <a:srgbClr val="02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31D1E6D-8569-914C-8250-109766F9DBD2}"/>
                </a:ext>
              </a:extLst>
            </p:cNvPr>
            <p:cNvSpPr/>
            <p:nvPr/>
          </p:nvSpPr>
          <p:spPr>
            <a:xfrm>
              <a:off x="1429755" y="0"/>
              <a:ext cx="940655" cy="1416801"/>
            </a:xfrm>
            <a:prstGeom prst="rect">
              <a:avLst/>
            </a:prstGeom>
            <a:solidFill>
              <a:srgbClr val="06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D278B64-CF2F-1348-AA57-4C9E2AE6145F}"/>
                </a:ext>
              </a:extLst>
            </p:cNvPr>
            <p:cNvSpPr/>
            <p:nvPr/>
          </p:nvSpPr>
          <p:spPr>
            <a:xfrm>
              <a:off x="857666" y="-89377"/>
              <a:ext cx="940655" cy="261131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18EF96C-694D-0941-9CA2-46F297ECE8E5}"/>
              </a:ext>
            </a:extLst>
          </p:cNvPr>
          <p:cNvSpPr/>
          <p:nvPr userDrawn="1"/>
        </p:nvSpPr>
        <p:spPr>
          <a:xfrm>
            <a:off x="208722" y="894522"/>
            <a:ext cx="11767931" cy="577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D63BC3-7280-F442-BD82-148EC9BBD1BB}"/>
              </a:ext>
            </a:extLst>
          </p:cNvPr>
          <p:cNvSpPr txBox="1"/>
          <p:nvPr/>
        </p:nvSpPr>
        <p:spPr>
          <a:xfrm>
            <a:off x="2764175" y="2536689"/>
            <a:ext cx="7061803" cy="161317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Montserrat" panose="00000500000000000000" pitchFamily="2" charset="0"/>
              </a:rPr>
              <a:t>Detecção Automatizada de Infrações de 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Montserrat" panose="00000500000000000000" pitchFamily="2" charset="0"/>
              </a:rPr>
              <a:t>Estacionamento Utilizando Visão Computacional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Montserrat" panose="00000500000000000000" pitchFamily="2" charset="0"/>
              </a:rPr>
              <a:t> e Inteligência Artificial</a:t>
            </a:r>
            <a:endParaRPr kumimoji="1" lang="pt-PT" altLang="pt-PT" sz="8000" dirty="0">
              <a:solidFill>
                <a:schemeClr val="bg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C4D7F4-BE28-6541-9306-8A639DD444CD}"/>
              </a:ext>
            </a:extLst>
          </p:cNvPr>
          <p:cNvSpPr txBox="1"/>
          <p:nvPr/>
        </p:nvSpPr>
        <p:spPr>
          <a:xfrm>
            <a:off x="3667304" y="1332829"/>
            <a:ext cx="5148074" cy="316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UNIP – Universidade Paulista – campus Tatuapé – SP </a:t>
            </a:r>
            <a:endParaRPr kumimoji="1" lang="pt-PT" altLang="pt-PT" sz="1400" dirty="0">
              <a:solidFill>
                <a:schemeClr val="bg1"/>
              </a:solidFill>
              <a:latin typeface="Montserrat" panose="00000500000000000000" pitchFamily="2" charset="0"/>
              <a:ea typeface="Montserra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2CF8727-40DC-AB42-AD78-12EE9178E6D8}"/>
              </a:ext>
            </a:extLst>
          </p:cNvPr>
          <p:cNvGrpSpPr/>
          <p:nvPr/>
        </p:nvGrpSpPr>
        <p:grpSpPr>
          <a:xfrm>
            <a:off x="457200" y="-89376"/>
            <a:ext cx="1881310" cy="2728715"/>
            <a:chOff x="457200" y="-89376"/>
            <a:chExt cx="1881310" cy="40822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DD5B64-C87C-D847-9D65-4AD1F6FB7C24}"/>
                </a:ext>
              </a:extLst>
            </p:cNvPr>
            <p:cNvSpPr/>
            <p:nvPr/>
          </p:nvSpPr>
          <p:spPr>
            <a:xfrm>
              <a:off x="457200" y="0"/>
              <a:ext cx="940655" cy="3124200"/>
            </a:xfrm>
            <a:prstGeom prst="rect">
              <a:avLst/>
            </a:prstGeom>
            <a:solidFill>
              <a:srgbClr val="02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CE9521-F3AD-C24E-B132-D862EADC1055}"/>
                </a:ext>
              </a:extLst>
            </p:cNvPr>
            <p:cNvSpPr/>
            <p:nvPr/>
          </p:nvSpPr>
          <p:spPr>
            <a:xfrm>
              <a:off x="1397855" y="0"/>
              <a:ext cx="940655" cy="2214880"/>
            </a:xfrm>
            <a:prstGeom prst="rect">
              <a:avLst/>
            </a:prstGeom>
            <a:solidFill>
              <a:srgbClr val="06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B609D1E-650B-5E4C-8044-6C17B1FFF505}"/>
                </a:ext>
              </a:extLst>
            </p:cNvPr>
            <p:cNvSpPr/>
            <p:nvPr/>
          </p:nvSpPr>
          <p:spPr>
            <a:xfrm>
              <a:off x="857665" y="-89376"/>
              <a:ext cx="940655" cy="40822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AB5A35-F3E0-B34F-A3D9-3441BD0FCE0C}"/>
              </a:ext>
            </a:extLst>
          </p:cNvPr>
          <p:cNvGrpSpPr/>
          <p:nvPr/>
        </p:nvGrpSpPr>
        <p:grpSpPr>
          <a:xfrm>
            <a:off x="537625" y="5146119"/>
            <a:ext cx="640080" cy="975360"/>
            <a:chOff x="856407" y="4450080"/>
            <a:chExt cx="640080" cy="9753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71B356F-C38B-614C-9A7C-AD1ED1500868}"/>
                </a:ext>
              </a:extLst>
            </p:cNvPr>
            <p:cNvSpPr/>
            <p:nvPr/>
          </p:nvSpPr>
          <p:spPr>
            <a:xfrm>
              <a:off x="856407" y="4450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EB95F39-6787-A84E-B761-4A314D740155}"/>
                </a:ext>
              </a:extLst>
            </p:cNvPr>
            <p:cNvSpPr/>
            <p:nvPr/>
          </p:nvSpPr>
          <p:spPr>
            <a:xfrm>
              <a:off x="856407" y="46024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3269755-4755-2140-AC01-0F35BE79F213}"/>
                </a:ext>
              </a:extLst>
            </p:cNvPr>
            <p:cNvSpPr/>
            <p:nvPr/>
          </p:nvSpPr>
          <p:spPr>
            <a:xfrm>
              <a:off x="856407" y="47548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29F23BA-821E-6C47-B944-03A7BA23CB07}"/>
                </a:ext>
              </a:extLst>
            </p:cNvPr>
            <p:cNvSpPr/>
            <p:nvPr/>
          </p:nvSpPr>
          <p:spPr>
            <a:xfrm>
              <a:off x="856407" y="49072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256A90A-C946-C746-812A-BE0526BE5749}"/>
                </a:ext>
              </a:extLst>
            </p:cNvPr>
            <p:cNvSpPr/>
            <p:nvPr/>
          </p:nvSpPr>
          <p:spPr>
            <a:xfrm>
              <a:off x="856407" y="50596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757614C-1AC4-AF4E-B2F3-D110848CDE19}"/>
                </a:ext>
              </a:extLst>
            </p:cNvPr>
            <p:cNvSpPr/>
            <p:nvPr/>
          </p:nvSpPr>
          <p:spPr>
            <a:xfrm>
              <a:off x="856407" y="5212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F8D561A-F895-A848-8E19-6FF9ECDC94B4}"/>
                </a:ext>
              </a:extLst>
            </p:cNvPr>
            <p:cNvSpPr/>
            <p:nvPr/>
          </p:nvSpPr>
          <p:spPr>
            <a:xfrm>
              <a:off x="85640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8D625D-7CCF-A14A-8B7F-D19999101B79}"/>
                </a:ext>
              </a:extLst>
            </p:cNvPr>
            <p:cNvSpPr/>
            <p:nvPr/>
          </p:nvSpPr>
          <p:spPr>
            <a:xfrm>
              <a:off x="978327" y="4450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1BD6617-3D10-7A47-8A50-A777992BF0C8}"/>
                </a:ext>
              </a:extLst>
            </p:cNvPr>
            <p:cNvSpPr/>
            <p:nvPr/>
          </p:nvSpPr>
          <p:spPr>
            <a:xfrm>
              <a:off x="978327" y="46024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3DABB31-BB44-4547-AA1A-B6918AB3C186}"/>
                </a:ext>
              </a:extLst>
            </p:cNvPr>
            <p:cNvSpPr/>
            <p:nvPr/>
          </p:nvSpPr>
          <p:spPr>
            <a:xfrm>
              <a:off x="978327" y="47548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6F71906-6E26-9C4C-9D60-FEE61E92907A}"/>
                </a:ext>
              </a:extLst>
            </p:cNvPr>
            <p:cNvSpPr/>
            <p:nvPr/>
          </p:nvSpPr>
          <p:spPr>
            <a:xfrm>
              <a:off x="978327" y="49072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724AA1F-050C-ED49-B914-F474A7095B78}"/>
                </a:ext>
              </a:extLst>
            </p:cNvPr>
            <p:cNvSpPr/>
            <p:nvPr/>
          </p:nvSpPr>
          <p:spPr>
            <a:xfrm>
              <a:off x="978327" y="50596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AEA636D-70B3-8A45-9768-468D2A4F0F04}"/>
                </a:ext>
              </a:extLst>
            </p:cNvPr>
            <p:cNvSpPr/>
            <p:nvPr/>
          </p:nvSpPr>
          <p:spPr>
            <a:xfrm>
              <a:off x="97832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A433A07-E104-2D4D-9C17-2A8826BE61BB}"/>
                </a:ext>
              </a:extLst>
            </p:cNvPr>
            <p:cNvSpPr/>
            <p:nvPr/>
          </p:nvSpPr>
          <p:spPr>
            <a:xfrm>
              <a:off x="97832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F3C8AD1-D4D9-794E-8AC7-01D40217AC98}"/>
                </a:ext>
              </a:extLst>
            </p:cNvPr>
            <p:cNvSpPr/>
            <p:nvPr/>
          </p:nvSpPr>
          <p:spPr>
            <a:xfrm>
              <a:off x="11205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4181DF7-596C-9D46-AD8E-ED2EE7FD1472}"/>
                </a:ext>
              </a:extLst>
            </p:cNvPr>
            <p:cNvSpPr/>
            <p:nvPr/>
          </p:nvSpPr>
          <p:spPr>
            <a:xfrm>
              <a:off x="12729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A3F01F0-57BF-AB40-B3E7-C428D9AD809E}"/>
                </a:ext>
              </a:extLst>
            </p:cNvPr>
            <p:cNvSpPr/>
            <p:nvPr/>
          </p:nvSpPr>
          <p:spPr>
            <a:xfrm>
              <a:off x="14253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CB49D77-72D5-E445-9A96-DBF02CC547B1}"/>
                </a:ext>
              </a:extLst>
            </p:cNvPr>
            <p:cNvSpPr/>
            <p:nvPr/>
          </p:nvSpPr>
          <p:spPr>
            <a:xfrm>
              <a:off x="11205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E582F73-E508-5748-BA56-CB3BB154C1EB}"/>
                </a:ext>
              </a:extLst>
            </p:cNvPr>
            <p:cNvSpPr/>
            <p:nvPr/>
          </p:nvSpPr>
          <p:spPr>
            <a:xfrm>
              <a:off x="12729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36BD784-7FAD-484F-849B-90B3E05D1347}"/>
                </a:ext>
              </a:extLst>
            </p:cNvPr>
            <p:cNvSpPr/>
            <p:nvPr/>
          </p:nvSpPr>
          <p:spPr>
            <a:xfrm>
              <a:off x="14253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FC9B4FF-4E0D-7F47-87F3-A97EDB1733D9}"/>
              </a:ext>
            </a:extLst>
          </p:cNvPr>
          <p:cNvGrpSpPr/>
          <p:nvPr/>
        </p:nvGrpSpPr>
        <p:grpSpPr>
          <a:xfrm rot="10800000">
            <a:off x="9825978" y="4127811"/>
            <a:ext cx="1881310" cy="2820597"/>
            <a:chOff x="457200" y="-89376"/>
            <a:chExt cx="1881310" cy="408225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A824099-09F8-004F-88E8-14AFC729BFCB}"/>
                </a:ext>
              </a:extLst>
            </p:cNvPr>
            <p:cNvSpPr/>
            <p:nvPr/>
          </p:nvSpPr>
          <p:spPr>
            <a:xfrm>
              <a:off x="457200" y="0"/>
              <a:ext cx="940655" cy="3124200"/>
            </a:xfrm>
            <a:prstGeom prst="rect">
              <a:avLst/>
            </a:prstGeom>
            <a:solidFill>
              <a:srgbClr val="02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176D6D-B274-CA46-A6CB-ABBF6972C76F}"/>
                </a:ext>
              </a:extLst>
            </p:cNvPr>
            <p:cNvSpPr/>
            <p:nvPr/>
          </p:nvSpPr>
          <p:spPr>
            <a:xfrm>
              <a:off x="1397855" y="0"/>
              <a:ext cx="940655" cy="2214880"/>
            </a:xfrm>
            <a:prstGeom prst="rect">
              <a:avLst/>
            </a:prstGeom>
            <a:solidFill>
              <a:srgbClr val="06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7634E09-7BD5-4247-9362-D80D54BFE61F}"/>
                </a:ext>
              </a:extLst>
            </p:cNvPr>
            <p:cNvSpPr/>
            <p:nvPr/>
          </p:nvSpPr>
          <p:spPr>
            <a:xfrm>
              <a:off x="857665" y="-89376"/>
              <a:ext cx="940655" cy="40822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C94E504-5421-6F43-8241-EA44098992E8}"/>
              </a:ext>
            </a:extLst>
          </p:cNvPr>
          <p:cNvGrpSpPr/>
          <p:nvPr/>
        </p:nvGrpSpPr>
        <p:grpSpPr>
          <a:xfrm rot="10800000">
            <a:off x="10668000" y="723228"/>
            <a:ext cx="640080" cy="975360"/>
            <a:chOff x="856407" y="4450080"/>
            <a:chExt cx="640080" cy="975360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DBDCD59-E94E-0B4D-A5E1-41F02263B297}"/>
                </a:ext>
              </a:extLst>
            </p:cNvPr>
            <p:cNvSpPr/>
            <p:nvPr/>
          </p:nvSpPr>
          <p:spPr>
            <a:xfrm>
              <a:off x="856407" y="4450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C35CEB1-25AA-8347-A800-158A0848FA38}"/>
                </a:ext>
              </a:extLst>
            </p:cNvPr>
            <p:cNvSpPr/>
            <p:nvPr/>
          </p:nvSpPr>
          <p:spPr>
            <a:xfrm>
              <a:off x="856407" y="46024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AE6B391-C9B5-C844-8871-BA762C80C9B7}"/>
                </a:ext>
              </a:extLst>
            </p:cNvPr>
            <p:cNvSpPr/>
            <p:nvPr/>
          </p:nvSpPr>
          <p:spPr>
            <a:xfrm>
              <a:off x="856407" y="47548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51C861F-FAC7-544E-9719-6DFC1829CD20}"/>
                </a:ext>
              </a:extLst>
            </p:cNvPr>
            <p:cNvSpPr/>
            <p:nvPr/>
          </p:nvSpPr>
          <p:spPr>
            <a:xfrm>
              <a:off x="856407" y="49072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DFD084E-4F40-5F4F-8071-4968CDF54438}"/>
                </a:ext>
              </a:extLst>
            </p:cNvPr>
            <p:cNvSpPr/>
            <p:nvPr/>
          </p:nvSpPr>
          <p:spPr>
            <a:xfrm>
              <a:off x="856407" y="50596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D332B89E-E1FA-9F4E-BB47-A99BC25ABE69}"/>
                </a:ext>
              </a:extLst>
            </p:cNvPr>
            <p:cNvSpPr/>
            <p:nvPr/>
          </p:nvSpPr>
          <p:spPr>
            <a:xfrm>
              <a:off x="856407" y="5212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15AAA250-9525-9746-BD2D-B70F915C5693}"/>
                </a:ext>
              </a:extLst>
            </p:cNvPr>
            <p:cNvSpPr/>
            <p:nvPr/>
          </p:nvSpPr>
          <p:spPr>
            <a:xfrm>
              <a:off x="85640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FE1B2BE-922D-AC43-A8D5-6AAD983833EA}"/>
                </a:ext>
              </a:extLst>
            </p:cNvPr>
            <p:cNvSpPr/>
            <p:nvPr/>
          </p:nvSpPr>
          <p:spPr>
            <a:xfrm>
              <a:off x="978327" y="4450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224C18F-4F95-1041-A892-F88A05B01DEF}"/>
                </a:ext>
              </a:extLst>
            </p:cNvPr>
            <p:cNvSpPr/>
            <p:nvPr/>
          </p:nvSpPr>
          <p:spPr>
            <a:xfrm>
              <a:off x="978327" y="46024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CF70AB-3C7D-724D-994D-72AC998100CE}"/>
                </a:ext>
              </a:extLst>
            </p:cNvPr>
            <p:cNvSpPr/>
            <p:nvPr/>
          </p:nvSpPr>
          <p:spPr>
            <a:xfrm>
              <a:off x="978327" y="47548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D56ABFD-B77A-E542-B52A-39F1D19C9FF4}"/>
                </a:ext>
              </a:extLst>
            </p:cNvPr>
            <p:cNvSpPr/>
            <p:nvPr/>
          </p:nvSpPr>
          <p:spPr>
            <a:xfrm>
              <a:off x="978327" y="49072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5DA2077-838B-0E43-9661-B69A0FC07A20}"/>
                </a:ext>
              </a:extLst>
            </p:cNvPr>
            <p:cNvSpPr/>
            <p:nvPr/>
          </p:nvSpPr>
          <p:spPr>
            <a:xfrm>
              <a:off x="978327" y="50596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3FEB4B4-4A4E-D844-84C6-64F7706370AF}"/>
                </a:ext>
              </a:extLst>
            </p:cNvPr>
            <p:cNvSpPr/>
            <p:nvPr/>
          </p:nvSpPr>
          <p:spPr>
            <a:xfrm>
              <a:off x="97832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AE2EB28-327A-A143-819A-2527A6153DEE}"/>
                </a:ext>
              </a:extLst>
            </p:cNvPr>
            <p:cNvSpPr/>
            <p:nvPr/>
          </p:nvSpPr>
          <p:spPr>
            <a:xfrm>
              <a:off x="97832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D8315833-A569-9846-98CB-4D9D52E250FF}"/>
                </a:ext>
              </a:extLst>
            </p:cNvPr>
            <p:cNvSpPr/>
            <p:nvPr/>
          </p:nvSpPr>
          <p:spPr>
            <a:xfrm>
              <a:off x="11205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22DA8F3A-49D1-4C43-954C-911F114BB25F}"/>
                </a:ext>
              </a:extLst>
            </p:cNvPr>
            <p:cNvSpPr/>
            <p:nvPr/>
          </p:nvSpPr>
          <p:spPr>
            <a:xfrm>
              <a:off x="12729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A446E774-B7A7-3847-A176-D0D90A9DBBEA}"/>
                </a:ext>
              </a:extLst>
            </p:cNvPr>
            <p:cNvSpPr/>
            <p:nvPr/>
          </p:nvSpPr>
          <p:spPr>
            <a:xfrm>
              <a:off x="14253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7C4198DF-D50F-E84D-B533-13120F10FD9E}"/>
                </a:ext>
              </a:extLst>
            </p:cNvPr>
            <p:cNvSpPr/>
            <p:nvPr/>
          </p:nvSpPr>
          <p:spPr>
            <a:xfrm>
              <a:off x="11205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EC22017-FF68-C34A-9073-EE822C5E8F16}"/>
                </a:ext>
              </a:extLst>
            </p:cNvPr>
            <p:cNvSpPr/>
            <p:nvPr/>
          </p:nvSpPr>
          <p:spPr>
            <a:xfrm>
              <a:off x="12729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4955D48-5107-BD4D-98EE-E1A2B9C8B60D}"/>
                </a:ext>
              </a:extLst>
            </p:cNvPr>
            <p:cNvSpPr/>
            <p:nvPr/>
          </p:nvSpPr>
          <p:spPr>
            <a:xfrm>
              <a:off x="14253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AAA449-0FD5-00AA-3259-68C462E15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2" b="30127"/>
          <a:stretch>
            <a:fillRect/>
          </a:stretch>
        </p:blipFill>
        <p:spPr bwMode="auto">
          <a:xfrm>
            <a:off x="4727642" y="108065"/>
            <a:ext cx="3039806" cy="12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91D13975-B667-D843-A234-4DC677AACEB0}"/>
              </a:ext>
            </a:extLst>
          </p:cNvPr>
          <p:cNvSpPr txBox="1"/>
          <p:nvPr/>
        </p:nvSpPr>
        <p:spPr>
          <a:xfrm>
            <a:off x="4172346" y="1903362"/>
            <a:ext cx="4245460" cy="316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Graduação em Ciência da Computação </a:t>
            </a:r>
            <a:endParaRPr kumimoji="1" lang="pt-PT" altLang="pt-PT" sz="1600" dirty="0">
              <a:solidFill>
                <a:schemeClr val="bg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75C1602E-E19E-A129-51D2-68AD555029BB}"/>
              </a:ext>
            </a:extLst>
          </p:cNvPr>
          <p:cNvSpPr txBox="1"/>
          <p:nvPr/>
        </p:nvSpPr>
        <p:spPr>
          <a:xfrm>
            <a:off x="2229765" y="4561661"/>
            <a:ext cx="6097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Bruno da Silva Pimentel – N844132 </a:t>
            </a:r>
          </a:p>
          <a:p>
            <a:r>
              <a:rPr lang="pt-BR" sz="1600" dirty="0">
                <a:solidFill>
                  <a:schemeClr val="bg1"/>
                </a:solidFill>
              </a:rPr>
              <a:t>Guilherme Vieira Abbenante Gomes – N8959E0 </a:t>
            </a:r>
          </a:p>
          <a:p>
            <a:r>
              <a:rPr lang="pt-BR" sz="1600" dirty="0">
                <a:solidFill>
                  <a:schemeClr val="bg1"/>
                </a:solidFill>
              </a:rPr>
              <a:t>Hitalo Chaves dos Santos – N841419 </a:t>
            </a:r>
          </a:p>
          <a:p>
            <a:r>
              <a:rPr lang="pt-BR" sz="1600" dirty="0">
                <a:solidFill>
                  <a:schemeClr val="bg1"/>
                </a:solidFill>
              </a:rPr>
              <a:t>João Victor Crisci – F3445H0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66EDE9E-9BBA-B1F2-08D5-EDD2E664F655}"/>
              </a:ext>
            </a:extLst>
          </p:cNvPr>
          <p:cNvSpPr txBox="1"/>
          <p:nvPr/>
        </p:nvSpPr>
        <p:spPr>
          <a:xfrm>
            <a:off x="2229765" y="5854254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Orientador: Prof. Msc. Álvaro A. C. Prado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C2A695-5C31-D843-A3BF-B562CCED946B}"/>
              </a:ext>
            </a:extLst>
          </p:cNvPr>
          <p:cNvSpPr txBox="1"/>
          <p:nvPr/>
        </p:nvSpPr>
        <p:spPr>
          <a:xfrm>
            <a:off x="3071242" y="2677820"/>
            <a:ext cx="6303804" cy="89275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kumimoji="1" lang="pt-PT" altLang="pt-PT" sz="5200" dirty="0">
                <a:solidFill>
                  <a:schemeClr val="bg1"/>
                </a:solidFill>
                <a:latin typeface="Montserrat"/>
                <a:ea typeface="Montserrat"/>
              </a:rPr>
              <a:t>Obrigado pela atenção!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269EA11-171B-4547-A0FD-AC71CBD2DA9A}"/>
              </a:ext>
            </a:extLst>
          </p:cNvPr>
          <p:cNvGrpSpPr/>
          <p:nvPr/>
        </p:nvGrpSpPr>
        <p:grpSpPr>
          <a:xfrm>
            <a:off x="457200" y="-89376"/>
            <a:ext cx="1881310" cy="4082256"/>
            <a:chOff x="457200" y="-89376"/>
            <a:chExt cx="1881310" cy="40822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380EC24-E62E-F843-BC18-A880618D3B42}"/>
                </a:ext>
              </a:extLst>
            </p:cNvPr>
            <p:cNvSpPr/>
            <p:nvPr/>
          </p:nvSpPr>
          <p:spPr>
            <a:xfrm>
              <a:off x="457200" y="0"/>
              <a:ext cx="940655" cy="3124200"/>
            </a:xfrm>
            <a:prstGeom prst="rect">
              <a:avLst/>
            </a:prstGeom>
            <a:solidFill>
              <a:srgbClr val="02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C558C8C-77F8-AD4E-A94A-66DD03FD150F}"/>
                </a:ext>
              </a:extLst>
            </p:cNvPr>
            <p:cNvSpPr/>
            <p:nvPr/>
          </p:nvSpPr>
          <p:spPr>
            <a:xfrm>
              <a:off x="1397855" y="0"/>
              <a:ext cx="940655" cy="2214880"/>
            </a:xfrm>
            <a:prstGeom prst="rect">
              <a:avLst/>
            </a:prstGeom>
            <a:solidFill>
              <a:srgbClr val="06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162AF57-C47F-3941-8A14-D9455CCB64E8}"/>
                </a:ext>
              </a:extLst>
            </p:cNvPr>
            <p:cNvSpPr/>
            <p:nvPr/>
          </p:nvSpPr>
          <p:spPr>
            <a:xfrm>
              <a:off x="857665" y="-89376"/>
              <a:ext cx="940655" cy="40822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0188221-CF27-5E44-B124-0D4EBF583594}"/>
              </a:ext>
            </a:extLst>
          </p:cNvPr>
          <p:cNvGrpSpPr/>
          <p:nvPr/>
        </p:nvGrpSpPr>
        <p:grpSpPr>
          <a:xfrm>
            <a:off x="856407" y="4450080"/>
            <a:ext cx="640080" cy="975360"/>
            <a:chOff x="856407" y="4450080"/>
            <a:chExt cx="640080" cy="97536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0A17D78-3E93-4B4C-8FF8-DD85DD9B7053}"/>
                </a:ext>
              </a:extLst>
            </p:cNvPr>
            <p:cNvSpPr/>
            <p:nvPr/>
          </p:nvSpPr>
          <p:spPr>
            <a:xfrm>
              <a:off x="856407" y="4450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DCDC8F3-AA60-E64D-BB50-AF469E3B4286}"/>
                </a:ext>
              </a:extLst>
            </p:cNvPr>
            <p:cNvSpPr/>
            <p:nvPr/>
          </p:nvSpPr>
          <p:spPr>
            <a:xfrm>
              <a:off x="856407" y="46024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A522534-B702-644A-A98E-70C10F292BB0}"/>
                </a:ext>
              </a:extLst>
            </p:cNvPr>
            <p:cNvSpPr/>
            <p:nvPr/>
          </p:nvSpPr>
          <p:spPr>
            <a:xfrm>
              <a:off x="856407" y="47548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A8F876B-ABF4-9640-92A5-46573A34F278}"/>
                </a:ext>
              </a:extLst>
            </p:cNvPr>
            <p:cNvSpPr/>
            <p:nvPr/>
          </p:nvSpPr>
          <p:spPr>
            <a:xfrm>
              <a:off x="856407" y="49072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C77B4F0-0194-424C-BB4E-3C0B52959FFD}"/>
                </a:ext>
              </a:extLst>
            </p:cNvPr>
            <p:cNvSpPr/>
            <p:nvPr/>
          </p:nvSpPr>
          <p:spPr>
            <a:xfrm>
              <a:off x="856407" y="50596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7264B1A-37D8-9D4D-A3C3-213A3751B4AC}"/>
                </a:ext>
              </a:extLst>
            </p:cNvPr>
            <p:cNvSpPr/>
            <p:nvPr/>
          </p:nvSpPr>
          <p:spPr>
            <a:xfrm>
              <a:off x="856407" y="5212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1E2CAA7-88B9-4841-9EFD-06BD3CBDEBEC}"/>
                </a:ext>
              </a:extLst>
            </p:cNvPr>
            <p:cNvSpPr/>
            <p:nvPr/>
          </p:nvSpPr>
          <p:spPr>
            <a:xfrm>
              <a:off x="85640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EDDD8CC-7609-0745-A4F2-BC955C89527C}"/>
                </a:ext>
              </a:extLst>
            </p:cNvPr>
            <p:cNvSpPr/>
            <p:nvPr/>
          </p:nvSpPr>
          <p:spPr>
            <a:xfrm>
              <a:off x="978327" y="4450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D835D03-A5D8-5B4D-98C6-485387A6B2DB}"/>
                </a:ext>
              </a:extLst>
            </p:cNvPr>
            <p:cNvSpPr/>
            <p:nvPr/>
          </p:nvSpPr>
          <p:spPr>
            <a:xfrm>
              <a:off x="978327" y="46024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F767536-CD84-C34A-B089-BD2CE1A56C3C}"/>
                </a:ext>
              </a:extLst>
            </p:cNvPr>
            <p:cNvSpPr/>
            <p:nvPr/>
          </p:nvSpPr>
          <p:spPr>
            <a:xfrm>
              <a:off x="978327" y="47548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0923B46-1F1A-AE46-8598-1A24CA99436E}"/>
                </a:ext>
              </a:extLst>
            </p:cNvPr>
            <p:cNvSpPr/>
            <p:nvPr/>
          </p:nvSpPr>
          <p:spPr>
            <a:xfrm>
              <a:off x="978327" y="49072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624D696-7E2C-A54A-A128-CC7A68EEA6FD}"/>
                </a:ext>
              </a:extLst>
            </p:cNvPr>
            <p:cNvSpPr/>
            <p:nvPr/>
          </p:nvSpPr>
          <p:spPr>
            <a:xfrm>
              <a:off x="978327" y="50596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5CF1311-12BF-DE42-85CD-CE8193A80052}"/>
                </a:ext>
              </a:extLst>
            </p:cNvPr>
            <p:cNvSpPr/>
            <p:nvPr/>
          </p:nvSpPr>
          <p:spPr>
            <a:xfrm>
              <a:off x="97832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539FADB-614C-D545-BE78-4B68A799C26F}"/>
                </a:ext>
              </a:extLst>
            </p:cNvPr>
            <p:cNvSpPr/>
            <p:nvPr/>
          </p:nvSpPr>
          <p:spPr>
            <a:xfrm>
              <a:off x="97832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2F5F84F-0437-3D40-B369-5B8D7EC1D384}"/>
                </a:ext>
              </a:extLst>
            </p:cNvPr>
            <p:cNvSpPr/>
            <p:nvPr/>
          </p:nvSpPr>
          <p:spPr>
            <a:xfrm>
              <a:off x="11205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CD9AE15-A820-0445-A6ED-C39A0D16E531}"/>
                </a:ext>
              </a:extLst>
            </p:cNvPr>
            <p:cNvSpPr/>
            <p:nvPr/>
          </p:nvSpPr>
          <p:spPr>
            <a:xfrm>
              <a:off x="12729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4CF4EEB-A5E0-B34A-93EF-7C281FCD80EB}"/>
                </a:ext>
              </a:extLst>
            </p:cNvPr>
            <p:cNvSpPr/>
            <p:nvPr/>
          </p:nvSpPr>
          <p:spPr>
            <a:xfrm>
              <a:off x="14253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F7E450D-735B-524A-A9A6-F2ACDE54BDEC}"/>
                </a:ext>
              </a:extLst>
            </p:cNvPr>
            <p:cNvSpPr/>
            <p:nvPr/>
          </p:nvSpPr>
          <p:spPr>
            <a:xfrm>
              <a:off x="11205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5539B4C-F257-7E48-84D5-5E41506CF5A9}"/>
                </a:ext>
              </a:extLst>
            </p:cNvPr>
            <p:cNvSpPr/>
            <p:nvPr/>
          </p:nvSpPr>
          <p:spPr>
            <a:xfrm>
              <a:off x="12729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3476F29-09D3-0447-B265-E390151F9EEF}"/>
                </a:ext>
              </a:extLst>
            </p:cNvPr>
            <p:cNvSpPr/>
            <p:nvPr/>
          </p:nvSpPr>
          <p:spPr>
            <a:xfrm>
              <a:off x="14253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03EB32-3905-CA41-A059-07AA1ACBC129}"/>
              </a:ext>
            </a:extLst>
          </p:cNvPr>
          <p:cNvGrpSpPr/>
          <p:nvPr/>
        </p:nvGrpSpPr>
        <p:grpSpPr>
          <a:xfrm rot="10800000">
            <a:off x="9825978" y="2866152"/>
            <a:ext cx="1881310" cy="4082256"/>
            <a:chOff x="457200" y="-89376"/>
            <a:chExt cx="1881310" cy="408225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C0BEDE5-E39A-FA49-AD41-E28AE9B498CC}"/>
                </a:ext>
              </a:extLst>
            </p:cNvPr>
            <p:cNvSpPr/>
            <p:nvPr/>
          </p:nvSpPr>
          <p:spPr>
            <a:xfrm>
              <a:off x="457200" y="0"/>
              <a:ext cx="940655" cy="3124200"/>
            </a:xfrm>
            <a:prstGeom prst="rect">
              <a:avLst/>
            </a:prstGeom>
            <a:solidFill>
              <a:srgbClr val="02C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8EB1E40-31CB-A146-83B2-933024710192}"/>
                </a:ext>
              </a:extLst>
            </p:cNvPr>
            <p:cNvSpPr/>
            <p:nvPr/>
          </p:nvSpPr>
          <p:spPr>
            <a:xfrm>
              <a:off x="1397855" y="0"/>
              <a:ext cx="940655" cy="2214880"/>
            </a:xfrm>
            <a:prstGeom prst="rect">
              <a:avLst/>
            </a:prstGeom>
            <a:solidFill>
              <a:srgbClr val="066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8AD8F4E-2D03-AA44-B85F-55A980648457}"/>
                </a:ext>
              </a:extLst>
            </p:cNvPr>
            <p:cNvSpPr/>
            <p:nvPr/>
          </p:nvSpPr>
          <p:spPr>
            <a:xfrm>
              <a:off x="857665" y="-89376"/>
              <a:ext cx="940655" cy="40822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2D69302-0DF0-704B-A448-157C7D02670E}"/>
              </a:ext>
            </a:extLst>
          </p:cNvPr>
          <p:cNvGrpSpPr/>
          <p:nvPr/>
        </p:nvGrpSpPr>
        <p:grpSpPr>
          <a:xfrm rot="10800000">
            <a:off x="10596880" y="1436132"/>
            <a:ext cx="640080" cy="975360"/>
            <a:chOff x="856407" y="4450080"/>
            <a:chExt cx="640080" cy="975360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1A8FA8F-D5FA-F140-AD9F-E8501A756C86}"/>
                </a:ext>
              </a:extLst>
            </p:cNvPr>
            <p:cNvSpPr/>
            <p:nvPr/>
          </p:nvSpPr>
          <p:spPr>
            <a:xfrm>
              <a:off x="856407" y="4450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C5506E7-C9B6-624D-869E-97CC66E4A07D}"/>
                </a:ext>
              </a:extLst>
            </p:cNvPr>
            <p:cNvSpPr/>
            <p:nvPr/>
          </p:nvSpPr>
          <p:spPr>
            <a:xfrm>
              <a:off x="856407" y="46024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B0CABC8-C7C3-DC40-812E-10B896CA583B}"/>
                </a:ext>
              </a:extLst>
            </p:cNvPr>
            <p:cNvSpPr/>
            <p:nvPr/>
          </p:nvSpPr>
          <p:spPr>
            <a:xfrm>
              <a:off x="856407" y="47548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BB99DAF-2E31-A940-A33E-78173BD057A6}"/>
                </a:ext>
              </a:extLst>
            </p:cNvPr>
            <p:cNvSpPr/>
            <p:nvPr/>
          </p:nvSpPr>
          <p:spPr>
            <a:xfrm>
              <a:off x="856407" y="49072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FEA01FF-5F3E-724D-9B27-1BDEFF25332E}"/>
                </a:ext>
              </a:extLst>
            </p:cNvPr>
            <p:cNvSpPr/>
            <p:nvPr/>
          </p:nvSpPr>
          <p:spPr>
            <a:xfrm>
              <a:off x="856407" y="50596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59A1B6D-3B82-4142-B94B-C3870176E574}"/>
                </a:ext>
              </a:extLst>
            </p:cNvPr>
            <p:cNvSpPr/>
            <p:nvPr/>
          </p:nvSpPr>
          <p:spPr>
            <a:xfrm>
              <a:off x="856407" y="521208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35E9F51-057F-DA44-ADA0-F5B530A3E4DC}"/>
                </a:ext>
              </a:extLst>
            </p:cNvPr>
            <p:cNvSpPr/>
            <p:nvPr/>
          </p:nvSpPr>
          <p:spPr>
            <a:xfrm>
              <a:off x="85640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1DE9E71-9C19-644B-AFBE-EDB5BED56DCA}"/>
                </a:ext>
              </a:extLst>
            </p:cNvPr>
            <p:cNvSpPr/>
            <p:nvPr/>
          </p:nvSpPr>
          <p:spPr>
            <a:xfrm>
              <a:off x="978327" y="4450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81704C8-2ED9-ED42-B024-EAD7717A2B52}"/>
                </a:ext>
              </a:extLst>
            </p:cNvPr>
            <p:cNvSpPr/>
            <p:nvPr/>
          </p:nvSpPr>
          <p:spPr>
            <a:xfrm>
              <a:off x="978327" y="46024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B7F341B-290C-D24C-AF83-BD2A544B945C}"/>
                </a:ext>
              </a:extLst>
            </p:cNvPr>
            <p:cNvSpPr/>
            <p:nvPr/>
          </p:nvSpPr>
          <p:spPr>
            <a:xfrm>
              <a:off x="978327" y="47548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F6894B3-AA72-FC44-8050-5FF84C3D5FC7}"/>
                </a:ext>
              </a:extLst>
            </p:cNvPr>
            <p:cNvSpPr/>
            <p:nvPr/>
          </p:nvSpPr>
          <p:spPr>
            <a:xfrm>
              <a:off x="978327" y="49072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24459D2-C12A-644D-ACAD-5E9C7BE80EBA}"/>
                </a:ext>
              </a:extLst>
            </p:cNvPr>
            <p:cNvSpPr/>
            <p:nvPr/>
          </p:nvSpPr>
          <p:spPr>
            <a:xfrm>
              <a:off x="978327" y="50596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1529A51-0B08-4248-A7F2-0218D4645DD6}"/>
                </a:ext>
              </a:extLst>
            </p:cNvPr>
            <p:cNvSpPr/>
            <p:nvPr/>
          </p:nvSpPr>
          <p:spPr>
            <a:xfrm>
              <a:off x="97832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5C42F25C-A176-554E-9599-A99EAC40F3EF}"/>
                </a:ext>
              </a:extLst>
            </p:cNvPr>
            <p:cNvSpPr/>
            <p:nvPr/>
          </p:nvSpPr>
          <p:spPr>
            <a:xfrm>
              <a:off x="97832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C38743A-CBFD-7447-B6CC-4F8AB1A73BE2}"/>
                </a:ext>
              </a:extLst>
            </p:cNvPr>
            <p:cNvSpPr/>
            <p:nvPr/>
          </p:nvSpPr>
          <p:spPr>
            <a:xfrm>
              <a:off x="11205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688B0963-9E87-3D44-9894-C633D3572171}"/>
                </a:ext>
              </a:extLst>
            </p:cNvPr>
            <p:cNvSpPr/>
            <p:nvPr/>
          </p:nvSpPr>
          <p:spPr>
            <a:xfrm>
              <a:off x="12729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D8E348A-E21C-1944-B60F-FE9D1EFB7647}"/>
                </a:ext>
              </a:extLst>
            </p:cNvPr>
            <p:cNvSpPr/>
            <p:nvPr/>
          </p:nvSpPr>
          <p:spPr>
            <a:xfrm>
              <a:off x="1425367" y="5354320"/>
              <a:ext cx="71120" cy="71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321199D-690D-5947-A1D4-5DF1E46101D8}"/>
                </a:ext>
              </a:extLst>
            </p:cNvPr>
            <p:cNvSpPr/>
            <p:nvPr/>
          </p:nvSpPr>
          <p:spPr>
            <a:xfrm>
              <a:off x="11205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F0F4E7D-931C-D544-946F-04C169A96CC7}"/>
                </a:ext>
              </a:extLst>
            </p:cNvPr>
            <p:cNvSpPr/>
            <p:nvPr/>
          </p:nvSpPr>
          <p:spPr>
            <a:xfrm>
              <a:off x="12729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E296E0F-049D-1144-9AF4-3D72346704E5}"/>
                </a:ext>
              </a:extLst>
            </p:cNvPr>
            <p:cNvSpPr/>
            <p:nvPr/>
          </p:nvSpPr>
          <p:spPr>
            <a:xfrm>
              <a:off x="1425367" y="5212080"/>
              <a:ext cx="71120" cy="71120"/>
            </a:xfrm>
            <a:prstGeom prst="ellipse">
              <a:avLst/>
            </a:prstGeom>
            <a:noFill/>
            <a:ln>
              <a:solidFill>
                <a:srgbClr val="066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7EB3CAF2-0E3A-8D4A-9B6B-43AD03060362}"/>
              </a:ext>
            </a:extLst>
          </p:cNvPr>
          <p:cNvSpPr txBox="1"/>
          <p:nvPr/>
        </p:nvSpPr>
        <p:spPr>
          <a:xfrm>
            <a:off x="4080997" y="4596592"/>
            <a:ext cx="4030006" cy="1302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pt-PT" altLang="pt-PT" sz="1400" dirty="0">
                <a:solidFill>
                  <a:schemeClr val="bg1"/>
                </a:solidFill>
                <a:latin typeface="Montserrat"/>
                <a:ea typeface="Montserrat"/>
              </a:rPr>
              <a:t>Apresentado e Elaborado por:</a:t>
            </a:r>
          </a:p>
          <a:p>
            <a:pPr algn="ctr"/>
            <a:endParaRPr kumimoji="1" lang="pt-PT" altLang="pt-PT" sz="1400" dirty="0">
              <a:solidFill>
                <a:schemeClr val="bg1"/>
              </a:solidFill>
              <a:latin typeface="Montserrat"/>
              <a:ea typeface="Montserrat"/>
            </a:endParaRPr>
          </a:p>
          <a:p>
            <a:pPr algn="ctr"/>
            <a:r>
              <a:rPr lang="pt-BR" sz="1200" dirty="0">
                <a:solidFill>
                  <a:schemeClr val="bg1"/>
                </a:solidFill>
                <a:latin typeface="Montserrat" panose="00000500000000000000" pitchFamily="2" charset="0"/>
              </a:rPr>
              <a:t>Bruno da Silva Pimentel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  <a:latin typeface="Montserrat" panose="00000500000000000000" pitchFamily="2" charset="0"/>
              </a:rPr>
              <a:t>Guilherme Vieira Abbenante Gomes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  <a:latin typeface="Montserrat" panose="00000500000000000000" pitchFamily="2" charset="0"/>
              </a:rPr>
              <a:t>Hitalo Chaves dos Santos</a:t>
            </a:r>
            <a:br>
              <a:rPr lang="pt-BR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kumimoji="1" lang="pt-PT" altLang="pt-PT" sz="1100" dirty="0">
                <a:solidFill>
                  <a:schemeClr val="bg1"/>
                </a:solidFill>
                <a:latin typeface="Montserrat" panose="00000500000000000000" pitchFamily="2" charset="0"/>
                <a:ea typeface="Montserrat"/>
              </a:rPr>
              <a:t>João Victor Crisci 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3733F6F-C05C-889C-8D45-67CD2BBEB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2" b="30127"/>
          <a:stretch>
            <a:fillRect/>
          </a:stretch>
        </p:blipFill>
        <p:spPr bwMode="auto">
          <a:xfrm>
            <a:off x="4727642" y="108065"/>
            <a:ext cx="3039806" cy="12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BAF8F3F4-219B-3847-9F48-2B7C03072132}"/>
              </a:ext>
            </a:extLst>
          </p:cNvPr>
          <p:cNvSpPr/>
          <p:nvPr/>
        </p:nvSpPr>
        <p:spPr>
          <a:xfrm>
            <a:off x="4370947" y="1982249"/>
            <a:ext cx="3310255" cy="3310255"/>
          </a:xfrm>
          <a:prstGeom prst="diamond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cxnSp>
        <p:nvCxnSpPr>
          <p:cNvPr id="3" name="图形">
            <a:extLst>
              <a:ext uri="{FF2B5EF4-FFF2-40B4-BE49-F238E27FC236}">
                <a16:creationId xmlns:a16="http://schemas.microsoft.com/office/drawing/2014/main" id="{19D0CED5-0CDE-AA43-BDDC-B43DADF42357}"/>
              </a:ext>
            </a:extLst>
          </p:cNvPr>
          <p:cNvCxnSpPr>
            <a:cxnSpLocks/>
          </p:cNvCxnSpPr>
          <p:nvPr/>
        </p:nvCxnSpPr>
        <p:spPr>
          <a:xfrm flipH="1">
            <a:off x="1470996" y="5727921"/>
            <a:ext cx="38126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图形">
            <a:extLst>
              <a:ext uri="{FF2B5EF4-FFF2-40B4-BE49-F238E27FC236}">
                <a16:creationId xmlns:a16="http://schemas.microsoft.com/office/drawing/2014/main" id="{4C92ED1C-534C-E545-A6A1-EB5EC1F11E80}"/>
              </a:ext>
            </a:extLst>
          </p:cNvPr>
          <p:cNvCxnSpPr/>
          <p:nvPr/>
        </p:nvCxnSpPr>
        <p:spPr>
          <a:xfrm>
            <a:off x="1469726" y="4823876"/>
            <a:ext cx="2540" cy="9004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图形">
            <a:extLst>
              <a:ext uri="{FF2B5EF4-FFF2-40B4-BE49-F238E27FC236}">
                <a16:creationId xmlns:a16="http://schemas.microsoft.com/office/drawing/2014/main" id="{0774BAB1-675C-5443-ACDE-C51BB02E3B31}"/>
              </a:ext>
            </a:extLst>
          </p:cNvPr>
          <p:cNvCxnSpPr/>
          <p:nvPr/>
        </p:nvCxnSpPr>
        <p:spPr>
          <a:xfrm flipH="1">
            <a:off x="5283614" y="5379941"/>
            <a:ext cx="0" cy="347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图形">
            <a:extLst>
              <a:ext uri="{FF2B5EF4-FFF2-40B4-BE49-F238E27FC236}">
                <a16:creationId xmlns:a16="http://schemas.microsoft.com/office/drawing/2014/main" id="{DC6DE2EA-9654-B14D-9425-7AEA2804319D}"/>
              </a:ext>
            </a:extLst>
          </p:cNvPr>
          <p:cNvCxnSpPr/>
          <p:nvPr/>
        </p:nvCxnSpPr>
        <p:spPr>
          <a:xfrm>
            <a:off x="6772054" y="1749011"/>
            <a:ext cx="3857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图形">
            <a:extLst>
              <a:ext uri="{FF2B5EF4-FFF2-40B4-BE49-F238E27FC236}">
                <a16:creationId xmlns:a16="http://schemas.microsoft.com/office/drawing/2014/main" id="{308898CD-2883-5A4E-B653-517E4CF49458}"/>
              </a:ext>
            </a:extLst>
          </p:cNvPr>
          <p:cNvCxnSpPr/>
          <p:nvPr/>
        </p:nvCxnSpPr>
        <p:spPr>
          <a:xfrm flipH="1" flipV="1">
            <a:off x="10629679" y="1749011"/>
            <a:ext cx="0" cy="878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图形">
            <a:extLst>
              <a:ext uri="{FF2B5EF4-FFF2-40B4-BE49-F238E27FC236}">
                <a16:creationId xmlns:a16="http://schemas.microsoft.com/office/drawing/2014/main" id="{93B83F2B-2ECA-AF47-903E-A2043E753AE7}"/>
              </a:ext>
            </a:extLst>
          </p:cNvPr>
          <p:cNvCxnSpPr/>
          <p:nvPr/>
        </p:nvCxnSpPr>
        <p:spPr>
          <a:xfrm flipH="1" flipV="1">
            <a:off x="6772054" y="1749011"/>
            <a:ext cx="0" cy="2997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图形">
            <a:extLst>
              <a:ext uri="{FF2B5EF4-FFF2-40B4-BE49-F238E27FC236}">
                <a16:creationId xmlns:a16="http://schemas.microsoft.com/office/drawing/2014/main" id="{C4E16B99-E213-C741-928D-F4D5B0EF0884}"/>
              </a:ext>
            </a:extLst>
          </p:cNvPr>
          <p:cNvCxnSpPr/>
          <p:nvPr/>
        </p:nvCxnSpPr>
        <p:spPr>
          <a:xfrm flipH="1">
            <a:off x="1435514" y="1691861"/>
            <a:ext cx="39503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图形">
            <a:extLst>
              <a:ext uri="{FF2B5EF4-FFF2-40B4-BE49-F238E27FC236}">
                <a16:creationId xmlns:a16="http://schemas.microsoft.com/office/drawing/2014/main" id="{9C0FF460-61A1-2146-888D-73338C75E775}"/>
              </a:ext>
            </a:extLst>
          </p:cNvPr>
          <p:cNvCxnSpPr/>
          <p:nvPr/>
        </p:nvCxnSpPr>
        <p:spPr>
          <a:xfrm flipH="1" flipV="1">
            <a:off x="1446944" y="1691861"/>
            <a:ext cx="0" cy="878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图形">
            <a:extLst>
              <a:ext uri="{FF2B5EF4-FFF2-40B4-BE49-F238E27FC236}">
                <a16:creationId xmlns:a16="http://schemas.microsoft.com/office/drawing/2014/main" id="{18D9EF6C-FED5-744D-B0A4-8AFC9760F5C0}"/>
              </a:ext>
            </a:extLst>
          </p:cNvPr>
          <p:cNvCxnSpPr/>
          <p:nvPr/>
        </p:nvCxnSpPr>
        <p:spPr>
          <a:xfrm flipH="1" flipV="1">
            <a:off x="5385849" y="1695671"/>
            <a:ext cx="0" cy="3409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图形">
            <a:extLst>
              <a:ext uri="{FF2B5EF4-FFF2-40B4-BE49-F238E27FC236}">
                <a16:creationId xmlns:a16="http://schemas.microsoft.com/office/drawing/2014/main" id="{0CB4A676-C338-E64C-A9B6-3938A835E49C}"/>
              </a:ext>
            </a:extLst>
          </p:cNvPr>
          <p:cNvCxnSpPr/>
          <p:nvPr/>
        </p:nvCxnSpPr>
        <p:spPr>
          <a:xfrm flipV="1">
            <a:off x="6772054" y="5719031"/>
            <a:ext cx="38550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图形">
            <a:extLst>
              <a:ext uri="{FF2B5EF4-FFF2-40B4-BE49-F238E27FC236}">
                <a16:creationId xmlns:a16="http://schemas.microsoft.com/office/drawing/2014/main" id="{D13C348B-638E-3F43-A308-8C5A0C2FBC5A}"/>
              </a:ext>
            </a:extLst>
          </p:cNvPr>
          <p:cNvCxnSpPr/>
          <p:nvPr/>
        </p:nvCxnSpPr>
        <p:spPr>
          <a:xfrm flipH="1">
            <a:off x="10627139" y="4818601"/>
            <a:ext cx="2540" cy="9004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图形">
            <a:extLst>
              <a:ext uri="{FF2B5EF4-FFF2-40B4-BE49-F238E27FC236}">
                <a16:creationId xmlns:a16="http://schemas.microsoft.com/office/drawing/2014/main" id="{466C6BC4-B653-424F-BDA8-3AE2B5A4A843}"/>
              </a:ext>
            </a:extLst>
          </p:cNvPr>
          <p:cNvCxnSpPr/>
          <p:nvPr/>
        </p:nvCxnSpPr>
        <p:spPr>
          <a:xfrm flipH="1">
            <a:off x="6772054" y="5371051"/>
            <a:ext cx="0" cy="347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图形">
            <a:extLst>
              <a:ext uri="{FF2B5EF4-FFF2-40B4-BE49-F238E27FC236}">
                <a16:creationId xmlns:a16="http://schemas.microsoft.com/office/drawing/2014/main" id="{57C5AF34-840A-D64C-A7A6-1C4D36C85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744" y="2570701"/>
            <a:ext cx="694055" cy="802005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02CA99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17" name="图形">
            <a:extLst>
              <a:ext uri="{FF2B5EF4-FFF2-40B4-BE49-F238E27FC236}">
                <a16:creationId xmlns:a16="http://schemas.microsoft.com/office/drawing/2014/main" id="{AD66CB85-360D-0242-AEB2-7BAF74AA4F0D}"/>
              </a:ext>
            </a:extLst>
          </p:cNvPr>
          <p:cNvSpPr/>
          <p:nvPr/>
        </p:nvSpPr>
        <p:spPr>
          <a:xfrm>
            <a:off x="1158019" y="2805357"/>
            <a:ext cx="613410" cy="374846"/>
          </a:xfrm>
          <a:prstGeom prst="rect">
            <a:avLst/>
          </a:prstGeom>
        </p:spPr>
        <p:txBody>
          <a:bodyPr wrap="square">
            <a:normAutofit fontScale="950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pt-PT" altLang="pt-PT" b="1" dirty="0">
                <a:solidFill>
                  <a:schemeClr val="bg1"/>
                </a:solidFill>
                <a:latin typeface="Montserrat"/>
                <a:ea typeface="Montserrat"/>
                <a:cs typeface="字魂58号-创中黑" panose="00000500000000000000" charset="-122"/>
              </a:rPr>
              <a:t>01</a:t>
            </a:r>
          </a:p>
        </p:txBody>
      </p:sp>
      <p:sp>
        <p:nvSpPr>
          <p:cNvPr id="18" name="图形">
            <a:extLst>
              <a:ext uri="{FF2B5EF4-FFF2-40B4-BE49-F238E27FC236}">
                <a16:creationId xmlns:a16="http://schemas.microsoft.com/office/drawing/2014/main" id="{909CEF5D-D634-344A-BAF9-665483E9E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743" y="4144231"/>
            <a:ext cx="694055" cy="802005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02CA99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19" name="图形">
            <a:extLst>
              <a:ext uri="{FF2B5EF4-FFF2-40B4-BE49-F238E27FC236}">
                <a16:creationId xmlns:a16="http://schemas.microsoft.com/office/drawing/2014/main" id="{6E253551-DB4E-7B46-807A-80CE8CB2A3AE}"/>
              </a:ext>
            </a:extLst>
          </p:cNvPr>
          <p:cNvSpPr/>
          <p:nvPr/>
        </p:nvSpPr>
        <p:spPr>
          <a:xfrm>
            <a:off x="1165561" y="4357810"/>
            <a:ext cx="613410" cy="374846"/>
          </a:xfrm>
          <a:prstGeom prst="rect">
            <a:avLst/>
          </a:prstGeom>
        </p:spPr>
        <p:txBody>
          <a:bodyPr wrap="square">
            <a:normAutofit fontScale="950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pt-PT" altLang="pt-PT" b="1" dirty="0">
                <a:solidFill>
                  <a:schemeClr val="bg1"/>
                </a:solidFill>
                <a:latin typeface="Montserrat"/>
                <a:ea typeface="Montserrat"/>
                <a:cs typeface="字魂58号-创中黑" panose="00000500000000000000" charset="-122"/>
              </a:rPr>
              <a:t>02</a:t>
            </a:r>
          </a:p>
        </p:txBody>
      </p:sp>
      <p:sp>
        <p:nvSpPr>
          <p:cNvPr id="20" name="图形">
            <a:extLst>
              <a:ext uri="{FF2B5EF4-FFF2-40B4-BE49-F238E27FC236}">
                <a16:creationId xmlns:a16="http://schemas.microsoft.com/office/drawing/2014/main" id="{17568D13-3963-CF48-B4DF-F7A02FE59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7254" y="2379566"/>
            <a:ext cx="694055" cy="802005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02CA99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21" name="图形">
            <a:extLst>
              <a:ext uri="{FF2B5EF4-FFF2-40B4-BE49-F238E27FC236}">
                <a16:creationId xmlns:a16="http://schemas.microsoft.com/office/drawing/2014/main" id="{B2CD56F3-E4A7-B043-9DA7-1FD879B644C4}"/>
              </a:ext>
            </a:extLst>
          </p:cNvPr>
          <p:cNvSpPr/>
          <p:nvPr/>
        </p:nvSpPr>
        <p:spPr>
          <a:xfrm>
            <a:off x="10317576" y="2608970"/>
            <a:ext cx="613410" cy="374846"/>
          </a:xfrm>
          <a:prstGeom prst="rect">
            <a:avLst/>
          </a:prstGeom>
        </p:spPr>
        <p:txBody>
          <a:bodyPr wrap="square">
            <a:normAutofit fontScale="950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pt-PT" altLang="pt-PT" b="1" dirty="0">
                <a:solidFill>
                  <a:schemeClr val="bg1"/>
                </a:solidFill>
                <a:latin typeface="Montserrat"/>
                <a:ea typeface="Montserrat"/>
                <a:cs typeface="字魂58号-创中黑" panose="00000500000000000000" charset="-122"/>
              </a:rPr>
              <a:t>03</a:t>
            </a:r>
          </a:p>
        </p:txBody>
      </p:sp>
      <p:sp>
        <p:nvSpPr>
          <p:cNvPr id="22" name="图形">
            <a:extLst>
              <a:ext uri="{FF2B5EF4-FFF2-40B4-BE49-F238E27FC236}">
                <a16:creationId xmlns:a16="http://schemas.microsoft.com/office/drawing/2014/main" id="{09B4297F-FC93-1D40-88E9-C60E73957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7254" y="4019136"/>
            <a:ext cx="694055" cy="802005"/>
          </a:xfrm>
          <a:custGeom>
            <a:avLst/>
            <a:gdLst>
              <a:gd name="T0" fmla="*/ 13311 w 13312"/>
              <a:gd name="T1" fmla="*/ 11531 h 15376"/>
              <a:gd name="T2" fmla="*/ 6656 w 13312"/>
              <a:gd name="T3" fmla="*/ 15375 h 15376"/>
              <a:gd name="T4" fmla="*/ 0 w 13312"/>
              <a:gd name="T5" fmla="*/ 11531 h 15376"/>
              <a:gd name="T6" fmla="*/ 0 w 13312"/>
              <a:gd name="T7" fmla="*/ 3844 h 15376"/>
              <a:gd name="T8" fmla="*/ 6656 w 13312"/>
              <a:gd name="T9" fmla="*/ 0 h 15376"/>
              <a:gd name="T10" fmla="*/ 13311 w 13312"/>
              <a:gd name="T11" fmla="*/ 3844 h 15376"/>
              <a:gd name="T12" fmla="*/ 13311 w 13312"/>
              <a:gd name="T13" fmla="*/ 11531 h 15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2" h="15376">
                <a:moveTo>
                  <a:pt x="13311" y="11531"/>
                </a:moveTo>
                <a:lnTo>
                  <a:pt x="6656" y="15375"/>
                </a:lnTo>
                <a:lnTo>
                  <a:pt x="0" y="11531"/>
                </a:lnTo>
                <a:lnTo>
                  <a:pt x="0" y="3844"/>
                </a:lnTo>
                <a:lnTo>
                  <a:pt x="6656" y="0"/>
                </a:lnTo>
                <a:lnTo>
                  <a:pt x="13311" y="3844"/>
                </a:lnTo>
                <a:lnTo>
                  <a:pt x="13311" y="11531"/>
                </a:lnTo>
              </a:path>
            </a:pathLst>
          </a:custGeom>
          <a:solidFill>
            <a:srgbClr val="02CA99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  <a:cs typeface="字魂58号-创中黑" panose="00000500000000000000" charset="-122"/>
              <a:sym typeface="字魂58号-创中黑" panose="00000500000000000000" charset="-122"/>
            </a:endParaRPr>
          </a:p>
        </p:txBody>
      </p:sp>
      <p:sp>
        <p:nvSpPr>
          <p:cNvPr id="23" name="图形">
            <a:extLst>
              <a:ext uri="{FF2B5EF4-FFF2-40B4-BE49-F238E27FC236}">
                <a16:creationId xmlns:a16="http://schemas.microsoft.com/office/drawing/2014/main" id="{811C0CCF-BB29-3645-A7AB-9D8ECAFF93E5}"/>
              </a:ext>
            </a:extLst>
          </p:cNvPr>
          <p:cNvSpPr/>
          <p:nvPr/>
        </p:nvSpPr>
        <p:spPr>
          <a:xfrm>
            <a:off x="10318529" y="4210654"/>
            <a:ext cx="613410" cy="374846"/>
          </a:xfrm>
          <a:prstGeom prst="rect">
            <a:avLst/>
          </a:prstGeom>
        </p:spPr>
        <p:txBody>
          <a:bodyPr wrap="square">
            <a:normAutofit fontScale="95000" lnSpcReduction="10000"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pt-PT" altLang="pt-PT" b="1" dirty="0">
                <a:solidFill>
                  <a:schemeClr val="bg1"/>
                </a:solidFill>
                <a:latin typeface="Montserrat"/>
                <a:ea typeface="Montserrat"/>
                <a:cs typeface="字魂58号-创中黑" panose="00000500000000000000" charset="-122"/>
              </a:rPr>
              <a:t>04</a:t>
            </a:r>
          </a:p>
        </p:txBody>
      </p:sp>
      <p:sp>
        <p:nvSpPr>
          <p:cNvPr id="24" name="图形">
            <a:extLst>
              <a:ext uri="{FF2B5EF4-FFF2-40B4-BE49-F238E27FC236}">
                <a16:creationId xmlns:a16="http://schemas.microsoft.com/office/drawing/2014/main" id="{E2D71AFC-ED7D-1E47-B35C-B977D646E910}"/>
              </a:ext>
            </a:extLst>
          </p:cNvPr>
          <p:cNvSpPr txBox="1"/>
          <p:nvPr/>
        </p:nvSpPr>
        <p:spPr>
          <a:xfrm>
            <a:off x="1919787" y="2375757"/>
            <a:ext cx="24917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A2573"/>
                </a:solidFill>
              </a14:hiddenFill>
            </a:ext>
          </a:extLst>
        </p:spPr>
        <p:txBody>
          <a:bodyPr wrap="square" rtlCol="0">
            <a:normAutofit fontScale="92500" lnSpcReduction="20000"/>
          </a:bodyPr>
          <a:lstStyle/>
          <a:p>
            <a:r>
              <a:rPr lang="pt-BR" dirty="0">
                <a:latin typeface="Montserrat" panose="00000500000000000000" pitchFamily="2" charset="0"/>
                <a:cs typeface="Mongolian Baiti" panose="03000500000000000000" pitchFamily="66" charset="0"/>
              </a:rPr>
              <a:t>Cobertura Ineficiente</a:t>
            </a:r>
            <a:endParaRPr lang="en-US" altLang="zh-CN" b="1" dirty="0">
              <a:solidFill>
                <a:srgbClr val="5B7083"/>
              </a:solidFill>
              <a:latin typeface="Montserrat" panose="00000500000000000000" pitchFamily="2" charset="0"/>
              <a:ea typeface="+mj-ea"/>
              <a:cs typeface="Mongolian Baiti" panose="03000500000000000000" pitchFamily="66" charset="0"/>
            </a:endParaRPr>
          </a:p>
        </p:txBody>
      </p:sp>
      <p:sp>
        <p:nvSpPr>
          <p:cNvPr id="25" name="图形">
            <a:extLst>
              <a:ext uri="{FF2B5EF4-FFF2-40B4-BE49-F238E27FC236}">
                <a16:creationId xmlns:a16="http://schemas.microsoft.com/office/drawing/2014/main" id="{BA6BC138-58C7-2644-AD02-4391FFAA79FA}"/>
              </a:ext>
            </a:extLst>
          </p:cNvPr>
          <p:cNvSpPr txBox="1"/>
          <p:nvPr/>
        </p:nvSpPr>
        <p:spPr>
          <a:xfrm>
            <a:off x="1941610" y="2709767"/>
            <a:ext cx="2297430" cy="303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900" dirty="0">
                <a:latin typeface="Montserrat" panose="00000500000000000000" pitchFamily="2" charset="0"/>
              </a:rPr>
              <a:t>Entre os mais de 5,5 mil municípios brasileiros, apenas cerca de 1,4 mil contam com órgãos municipais de trânsito</a:t>
            </a:r>
            <a:r>
              <a:rPr lang="pt-BR" sz="600" dirty="0">
                <a:latin typeface="Montserrat" panose="00000500000000000000" pitchFamily="2" charset="0"/>
              </a:rPr>
              <a:t>.</a:t>
            </a:r>
            <a:endParaRPr lang="en-US" altLang="zh-CN" sz="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Source Han Sans CN Regular" panose="020B0500000000000000" pitchFamily="34" charset="-128"/>
              <a:cs typeface="字魂58号-创中黑" panose="00000500000000000000" charset="-122"/>
              <a:sym typeface="+mn-ea"/>
            </a:endParaRPr>
          </a:p>
        </p:txBody>
      </p:sp>
      <p:sp>
        <p:nvSpPr>
          <p:cNvPr id="26" name="图形">
            <a:extLst>
              <a:ext uri="{FF2B5EF4-FFF2-40B4-BE49-F238E27FC236}">
                <a16:creationId xmlns:a16="http://schemas.microsoft.com/office/drawing/2014/main" id="{2C66AC99-895C-A64E-950D-2B906125D208}"/>
              </a:ext>
            </a:extLst>
          </p:cNvPr>
          <p:cNvSpPr txBox="1"/>
          <p:nvPr/>
        </p:nvSpPr>
        <p:spPr>
          <a:xfrm>
            <a:off x="1941608" y="4144232"/>
            <a:ext cx="286869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A2573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lang="pt-BR" sz="1700" dirty="0">
                <a:latin typeface="Montserrat" panose="00000500000000000000" pitchFamily="2" charset="0"/>
              </a:rPr>
              <a:t>Cultura da Impunidade</a:t>
            </a:r>
            <a:endParaRPr lang="en-US" altLang="zh-CN" sz="1700" b="1" dirty="0">
              <a:solidFill>
                <a:srgbClr val="E0C300"/>
              </a:solidFill>
              <a:latin typeface="Montserrat" panose="00000500000000000000" pitchFamily="2" charset="0"/>
              <a:ea typeface="+mj-ea"/>
              <a:cs typeface="字魂58号-创中黑" panose="00000500000000000000" charset="-122"/>
            </a:endParaRPr>
          </a:p>
        </p:txBody>
      </p:sp>
      <p:sp>
        <p:nvSpPr>
          <p:cNvPr id="27" name="图形">
            <a:extLst>
              <a:ext uri="{FF2B5EF4-FFF2-40B4-BE49-F238E27FC236}">
                <a16:creationId xmlns:a16="http://schemas.microsoft.com/office/drawing/2014/main" id="{BC68FB5D-AA98-BA4C-B071-E89DB7A0443D}"/>
              </a:ext>
            </a:extLst>
          </p:cNvPr>
          <p:cNvSpPr txBox="1"/>
          <p:nvPr/>
        </p:nvSpPr>
        <p:spPr>
          <a:xfrm>
            <a:off x="1954309" y="4474432"/>
            <a:ext cx="2341245" cy="303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900" dirty="0">
                <a:latin typeface="Montserrat" panose="00000500000000000000" pitchFamily="2" charset="0"/>
              </a:rPr>
              <a:t>Sensação de que "ninguém está vendo" aumenta a reincidência. Apenas uma em cada dez mil infrações resulta efetivamente em autuação</a:t>
            </a:r>
            <a:endParaRPr lang="en-US" altLang="zh-CN" sz="900" dirty="0">
              <a:latin typeface="Montserrat" panose="00000500000000000000" pitchFamily="2" charset="0"/>
              <a:sym typeface="+mn-ea"/>
            </a:endParaRPr>
          </a:p>
        </p:txBody>
      </p:sp>
      <p:sp>
        <p:nvSpPr>
          <p:cNvPr id="28" name="图形">
            <a:extLst>
              <a:ext uri="{FF2B5EF4-FFF2-40B4-BE49-F238E27FC236}">
                <a16:creationId xmlns:a16="http://schemas.microsoft.com/office/drawing/2014/main" id="{C5F01EE7-E789-074B-B36B-12AA7DABCFC6}"/>
              </a:ext>
            </a:extLst>
          </p:cNvPr>
          <p:cNvSpPr txBox="1"/>
          <p:nvPr/>
        </p:nvSpPr>
        <p:spPr>
          <a:xfrm>
            <a:off x="7627399" y="2379566"/>
            <a:ext cx="24917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A2573"/>
                </a:solidFill>
              </a14:hiddenFill>
            </a:ext>
          </a:extLst>
        </p:spPr>
        <p:txBody>
          <a:bodyPr wrap="square" rtlCol="0">
            <a:normAutofit fontScale="92500" lnSpcReduction="20000"/>
          </a:bodyPr>
          <a:lstStyle/>
          <a:p>
            <a:pPr algn="r"/>
            <a:r>
              <a:rPr lang="pt-BR" dirty="0">
                <a:latin typeface="Montserrat" panose="00000500000000000000" pitchFamily="2" charset="0"/>
              </a:rPr>
              <a:t>Riscos à Segurança</a:t>
            </a:r>
            <a:endParaRPr lang="en-US" altLang="zh-CN" b="1" dirty="0">
              <a:solidFill>
                <a:srgbClr val="E0C300"/>
              </a:solidFill>
              <a:latin typeface="Montserrat" panose="00000500000000000000" pitchFamily="2" charset="0"/>
              <a:ea typeface="+mj-ea"/>
              <a:cs typeface="字魂58号-创中黑" panose="00000500000000000000" charset="-122"/>
            </a:endParaRPr>
          </a:p>
        </p:txBody>
      </p:sp>
      <p:sp>
        <p:nvSpPr>
          <p:cNvPr id="29" name="图形">
            <a:extLst>
              <a:ext uri="{FF2B5EF4-FFF2-40B4-BE49-F238E27FC236}">
                <a16:creationId xmlns:a16="http://schemas.microsoft.com/office/drawing/2014/main" id="{C8FEAF53-3414-004A-80A5-042A623703C3}"/>
              </a:ext>
            </a:extLst>
          </p:cNvPr>
          <p:cNvSpPr txBox="1"/>
          <p:nvPr/>
        </p:nvSpPr>
        <p:spPr>
          <a:xfrm>
            <a:off x="7688359" y="2709768"/>
            <a:ext cx="2430779" cy="2940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900" dirty="0">
                <a:latin typeface="Montserrat" panose="00000500000000000000" pitchFamily="2" charset="0"/>
              </a:rPr>
              <a:t>A fiscalização manual expõe agentes a confrontos físicos, evidenciado pelo pico de agressões em abril de 2017 que superou expressivamente o ano anterior.</a:t>
            </a:r>
            <a:endParaRPr lang="en-US" altLang="zh-CN" sz="900" dirty="0">
              <a:latin typeface="Montserrat" panose="00000500000000000000" pitchFamily="2" charset="0"/>
              <a:sym typeface="+mn-ea"/>
            </a:endParaRPr>
          </a:p>
        </p:txBody>
      </p:sp>
      <p:sp>
        <p:nvSpPr>
          <p:cNvPr id="30" name="图形">
            <a:extLst>
              <a:ext uri="{FF2B5EF4-FFF2-40B4-BE49-F238E27FC236}">
                <a16:creationId xmlns:a16="http://schemas.microsoft.com/office/drawing/2014/main" id="{CEAA6270-E2C7-A74D-BDFF-B98A88848DFE}"/>
              </a:ext>
            </a:extLst>
          </p:cNvPr>
          <p:cNvSpPr txBox="1"/>
          <p:nvPr/>
        </p:nvSpPr>
        <p:spPr>
          <a:xfrm>
            <a:off x="7628034" y="4144232"/>
            <a:ext cx="24917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A2573"/>
                </a:solidFill>
              </a14:hiddenFill>
            </a:ext>
          </a:extLst>
        </p:spPr>
        <p:txBody>
          <a:bodyPr wrap="square" rtlCol="0">
            <a:normAutofit fontScale="77500" lnSpcReduction="20000"/>
          </a:bodyPr>
          <a:lstStyle/>
          <a:p>
            <a:pPr algn="r"/>
            <a:r>
              <a:rPr lang="pt-BR" dirty="0">
                <a:latin typeface="Montserrat" panose="00000500000000000000" pitchFamily="2" charset="0"/>
              </a:rPr>
              <a:t>Limitações Operacionais</a:t>
            </a:r>
            <a:endParaRPr lang="en-US" altLang="zh-CN" b="1" dirty="0">
              <a:solidFill>
                <a:srgbClr val="5B7083"/>
              </a:solidFill>
              <a:latin typeface="Montserrat" panose="00000500000000000000" pitchFamily="2" charset="0"/>
              <a:ea typeface="+mj-ea"/>
              <a:cs typeface="字魂58号-创中黑" panose="00000500000000000000" charset="-122"/>
            </a:endParaRPr>
          </a:p>
        </p:txBody>
      </p:sp>
      <p:sp>
        <p:nvSpPr>
          <p:cNvPr id="31" name="图形">
            <a:extLst>
              <a:ext uri="{FF2B5EF4-FFF2-40B4-BE49-F238E27FC236}">
                <a16:creationId xmlns:a16="http://schemas.microsoft.com/office/drawing/2014/main" id="{96ED7C19-907E-E840-BA1A-BBE2D8CDA117}"/>
              </a:ext>
            </a:extLst>
          </p:cNvPr>
          <p:cNvSpPr txBox="1"/>
          <p:nvPr/>
        </p:nvSpPr>
        <p:spPr>
          <a:xfrm>
            <a:off x="7688359" y="4474432"/>
            <a:ext cx="2431416" cy="303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900" dirty="0">
                <a:latin typeface="Montserrat" panose="00000500000000000000" pitchFamily="2" charset="0"/>
              </a:rPr>
              <a:t>Alto custo para manter equipes 24h e suscetibilidade a falhas humanas na identificação. (DENATRAN, 2015) Aproximadamente um fiscal para cada 4,3 mil carros</a:t>
            </a:r>
            <a:endParaRPr lang="en-US" altLang="zh-CN" sz="900" dirty="0">
              <a:latin typeface="Montserrat" panose="00000500000000000000" pitchFamily="2" charset="0"/>
              <a:sym typeface="+mn-ea"/>
            </a:endParaRPr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7C30C8D1-5F69-FD55-7FB2-25B799DDD8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41" name="Imagem 40" descr="Placa de trânsito ao lado de carro&#10;&#10;O conteúdo gerado por IA pode estar incorreto.">
            <a:extLst>
              <a:ext uri="{FF2B5EF4-FFF2-40B4-BE49-F238E27FC236}">
                <a16:creationId xmlns:a16="http://schemas.microsoft.com/office/drawing/2014/main" id="{B75EF609-E090-53D7-79F7-3972D540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39" y="2131599"/>
            <a:ext cx="3014404" cy="3014404"/>
          </a:xfrm>
          <a:prstGeom prst="diamond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3670F9-25E7-5878-E323-F807A1C7248A}"/>
              </a:ext>
            </a:extLst>
          </p:cNvPr>
          <p:cNvSpPr txBox="1"/>
          <p:nvPr/>
        </p:nvSpPr>
        <p:spPr>
          <a:xfrm>
            <a:off x="860367" y="215486"/>
            <a:ext cx="20546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1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Problema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1412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3B63E0-7DEB-964E-B3E5-A606BD63E3AE}"/>
              </a:ext>
            </a:extLst>
          </p:cNvPr>
          <p:cNvSpPr txBox="1"/>
          <p:nvPr/>
        </p:nvSpPr>
        <p:spPr>
          <a:xfrm>
            <a:off x="995313" y="1954456"/>
            <a:ext cx="3008325" cy="4391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pt-PT" altLang="pt-PT" sz="2000" b="1" dirty="0">
                <a:latin typeface="Montserrat"/>
                <a:ea typeface="Montserrat"/>
                <a:cs typeface="+mn-ea"/>
                <a:sym typeface="+mn-lt"/>
              </a:rPr>
              <a:t>Hipótese Central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33C9F8-4269-994F-9695-00BB2EDC3F7A}"/>
              </a:ext>
            </a:extLst>
          </p:cNvPr>
          <p:cNvSpPr txBox="1"/>
          <p:nvPr/>
        </p:nvSpPr>
        <p:spPr>
          <a:xfrm>
            <a:off x="995312" y="2574458"/>
            <a:ext cx="3352951" cy="129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fontScale="55000" lnSpcReduction="20000"/>
          </a:bodyPr>
          <a:lstStyle/>
          <a:p>
            <a:pPr fontAlgn="base">
              <a:lnSpc>
                <a:spcPct val="140000"/>
              </a:lnSpc>
            </a:pPr>
            <a:r>
              <a:rPr lang="pt-BR" dirty="0">
                <a:latin typeface="Montserrat"/>
              </a:rPr>
              <a:t>A integração de Visão Computacional (YOLOv11) e Inteligência Artificial permitirá a criação de um sistema de fiscalização autônomo capaz de mitigar as falhas estruturais do modelo tradicional de monitoramento.</a:t>
            </a:r>
          </a:p>
          <a:p>
            <a:br>
              <a:rPr lang="pt-BR" dirty="0"/>
            </a:br>
            <a:endParaRPr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E59D76BB-E015-1547-8819-F8BF6871C617}"/>
              </a:ext>
            </a:extLst>
          </p:cNvPr>
          <p:cNvSpPr/>
          <p:nvPr/>
        </p:nvSpPr>
        <p:spPr>
          <a:xfrm>
            <a:off x="5604983" y="1489082"/>
            <a:ext cx="1361872" cy="535021"/>
          </a:xfrm>
          <a:prstGeom prst="homePlate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DF023-7312-1845-9A61-E631F5B06FF5}"/>
              </a:ext>
            </a:extLst>
          </p:cNvPr>
          <p:cNvSpPr txBox="1"/>
          <p:nvPr/>
        </p:nvSpPr>
        <p:spPr>
          <a:xfrm>
            <a:off x="7428064" y="1418190"/>
            <a:ext cx="3583803" cy="6768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fontAlgn="base"/>
            <a:r>
              <a:rPr lang="pt-BR" sz="1100" dirty="0">
                <a:latin typeface="Montserrat" panose="00000500000000000000" pitchFamily="2" charset="0"/>
              </a:rPr>
              <a:t>A automação do processo viabilizaria o monitoramento contínuo (24h) e simultâneo, superando as limitações geográficas e de efetivo humano.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107857-E060-6A4A-A628-3DBE8438BA06}"/>
              </a:ext>
            </a:extLst>
          </p:cNvPr>
          <p:cNvSpPr txBox="1"/>
          <p:nvPr/>
        </p:nvSpPr>
        <p:spPr>
          <a:xfrm>
            <a:off x="5637531" y="1618060"/>
            <a:ext cx="916938" cy="2770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Hipótese 01</a:t>
            </a:r>
            <a:endParaRPr kumimoji="1"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五边形 7">
            <a:extLst>
              <a:ext uri="{FF2B5EF4-FFF2-40B4-BE49-F238E27FC236}">
                <a16:creationId xmlns:a16="http://schemas.microsoft.com/office/drawing/2014/main" id="{82A51B9A-CFAB-654C-AB92-467F8851F25B}"/>
              </a:ext>
            </a:extLst>
          </p:cNvPr>
          <p:cNvSpPr/>
          <p:nvPr/>
        </p:nvSpPr>
        <p:spPr>
          <a:xfrm>
            <a:off x="5604983" y="2720686"/>
            <a:ext cx="1361872" cy="535021"/>
          </a:xfrm>
          <a:prstGeom prst="homePlate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4EFEED-9B87-E349-9CE9-26243614DB84}"/>
              </a:ext>
            </a:extLst>
          </p:cNvPr>
          <p:cNvSpPr txBox="1"/>
          <p:nvPr/>
        </p:nvSpPr>
        <p:spPr>
          <a:xfrm>
            <a:off x="7428064" y="2558517"/>
            <a:ext cx="3583803" cy="870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A detecção passiva e assertiva resultaria no aumento da efetividade da fiscalização, desestimulando a reincidência de infrações pela certeza da autuação.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7F284A-68B5-6B4A-A2D3-A05FF9E5B4CE}"/>
              </a:ext>
            </a:extLst>
          </p:cNvPr>
          <p:cNvSpPr txBox="1"/>
          <p:nvPr/>
        </p:nvSpPr>
        <p:spPr>
          <a:xfrm>
            <a:off x="5637531" y="2849664"/>
            <a:ext cx="949006" cy="2770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Hipótese 02</a:t>
            </a:r>
            <a:endParaRPr kumimoji="1"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35E8258-CDD6-9F40-A704-D43DF46E1439}"/>
              </a:ext>
            </a:extLst>
          </p:cNvPr>
          <p:cNvSpPr/>
          <p:nvPr/>
        </p:nvSpPr>
        <p:spPr>
          <a:xfrm>
            <a:off x="5604983" y="3952290"/>
            <a:ext cx="1361872" cy="535021"/>
          </a:xfrm>
          <a:prstGeom prst="homePlate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E63D0D-66F4-CB4E-8073-040617DEE1BF}"/>
              </a:ext>
            </a:extLst>
          </p:cNvPr>
          <p:cNvSpPr txBox="1"/>
          <p:nvPr/>
        </p:nvSpPr>
        <p:spPr>
          <a:xfrm>
            <a:off x="7428064" y="3811323"/>
            <a:ext cx="3583803" cy="6759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distanciamento promovido pelo monitoramento remoto garantiria a integridade física dos agentes, eliminando situações de confronto direto.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1AEB9-2FC3-D645-A4B7-A16EE7F4C246}"/>
              </a:ext>
            </a:extLst>
          </p:cNvPr>
          <p:cNvSpPr txBox="1"/>
          <p:nvPr/>
        </p:nvSpPr>
        <p:spPr>
          <a:xfrm>
            <a:off x="5639102" y="4081268"/>
            <a:ext cx="945863" cy="2770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Hipótese 03</a:t>
            </a:r>
            <a:endParaRPr kumimoji="1"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五边形 11">
            <a:extLst>
              <a:ext uri="{FF2B5EF4-FFF2-40B4-BE49-F238E27FC236}">
                <a16:creationId xmlns:a16="http://schemas.microsoft.com/office/drawing/2014/main" id="{BDA20C7A-D7EF-0761-327C-CB8F2F6A4CD6}"/>
              </a:ext>
            </a:extLst>
          </p:cNvPr>
          <p:cNvSpPr/>
          <p:nvPr/>
        </p:nvSpPr>
        <p:spPr>
          <a:xfrm>
            <a:off x="5604983" y="5183894"/>
            <a:ext cx="1361872" cy="535021"/>
          </a:xfrm>
          <a:prstGeom prst="homePlate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4">
            <a:extLst>
              <a:ext uri="{FF2B5EF4-FFF2-40B4-BE49-F238E27FC236}">
                <a16:creationId xmlns:a16="http://schemas.microsoft.com/office/drawing/2014/main" id="{310B106A-FFFF-F2FC-672D-827536D43DAE}"/>
              </a:ext>
            </a:extLst>
          </p:cNvPr>
          <p:cNvSpPr txBox="1"/>
          <p:nvPr/>
        </p:nvSpPr>
        <p:spPr>
          <a:xfrm>
            <a:off x="5640674" y="5312872"/>
            <a:ext cx="945863" cy="2770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Hipótese 04</a:t>
            </a:r>
          </a:p>
        </p:txBody>
      </p:sp>
      <p:sp>
        <p:nvSpPr>
          <p:cNvPr id="20" name="文本框 13">
            <a:extLst>
              <a:ext uri="{FF2B5EF4-FFF2-40B4-BE49-F238E27FC236}">
                <a16:creationId xmlns:a16="http://schemas.microsoft.com/office/drawing/2014/main" id="{554C6405-C7F4-C72F-1FE3-6B41A58E92AC}"/>
              </a:ext>
            </a:extLst>
          </p:cNvPr>
          <p:cNvSpPr txBox="1"/>
          <p:nvPr/>
        </p:nvSpPr>
        <p:spPr>
          <a:xfrm>
            <a:off x="7428063" y="5037806"/>
            <a:ext cx="3583803" cy="6759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sistema reduziria a dependência de intervenção humana para triagem, permitindo que a gestão pública foque apenas na validação final, otimizando custos e tempo.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A64772-6CB7-4F6D-0678-DD2FA58970C3}"/>
              </a:ext>
            </a:extLst>
          </p:cNvPr>
          <p:cNvSpPr txBox="1"/>
          <p:nvPr/>
        </p:nvSpPr>
        <p:spPr>
          <a:xfrm>
            <a:off x="860367" y="215486"/>
            <a:ext cx="20546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2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Hipótese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1BB792A-8E13-6CF4-5A03-8FA4314D4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g sans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0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A17E12B-ABA1-964D-B328-F70A153EBC64}"/>
              </a:ext>
            </a:extLst>
          </p:cNvPr>
          <p:cNvSpPr/>
          <p:nvPr/>
        </p:nvSpPr>
        <p:spPr>
          <a:xfrm>
            <a:off x="8662335" y="1924757"/>
            <a:ext cx="2266544" cy="20002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F0F063-71A6-EC44-9713-3C1D6E90AC32}"/>
              </a:ext>
            </a:extLst>
          </p:cNvPr>
          <p:cNvSpPr/>
          <p:nvPr/>
        </p:nvSpPr>
        <p:spPr>
          <a:xfrm>
            <a:off x="6065485" y="1924757"/>
            <a:ext cx="2266544" cy="20002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C0785B8-168C-4945-9E7C-F18171DE721E}"/>
              </a:ext>
            </a:extLst>
          </p:cNvPr>
          <p:cNvSpPr txBox="1"/>
          <p:nvPr/>
        </p:nvSpPr>
        <p:spPr>
          <a:xfrm>
            <a:off x="1263121" y="1744452"/>
            <a:ext cx="3612212" cy="686796"/>
          </a:xfrm>
          <a:prstGeom prst="rect">
            <a:avLst/>
          </a:prstGeom>
          <a:noFill/>
        </p:spPr>
        <p:txBody>
          <a:bodyPr wrap="none" rtlCol="0">
            <a:normAutofit lnSpcReduction="10000"/>
          </a:bodyPr>
          <a:lstStyle/>
          <a:p>
            <a:r>
              <a:rPr lang="pt-BR" sz="2000" dirty="0">
                <a:latin typeface="Montserrat" panose="00000500000000000000" pitchFamily="2" charset="0"/>
              </a:rPr>
              <a:t>Visão Computacional </a:t>
            </a:r>
          </a:p>
          <a:p>
            <a:r>
              <a:rPr lang="pt-BR" sz="2000" dirty="0">
                <a:latin typeface="Montserrat" panose="00000500000000000000" pitchFamily="2" charset="0"/>
              </a:rPr>
              <a:t>e Inteligência Artificial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+mj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FD65D-3525-3844-8037-0BAE715B0FA0}"/>
              </a:ext>
            </a:extLst>
          </p:cNvPr>
          <p:cNvSpPr txBox="1"/>
          <p:nvPr/>
        </p:nvSpPr>
        <p:spPr>
          <a:xfrm>
            <a:off x="1225828" y="2571671"/>
            <a:ext cx="3710608" cy="2146566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just">
              <a:lnSpc>
                <a:spcPct val="120000"/>
              </a:lnSpc>
            </a:pPr>
            <a:r>
              <a:rPr lang="pt-BR" alt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字魂58号-创中黑" panose="00000500000000000000" charset="-122"/>
              </a:rPr>
              <a:t>Optou-se pelo desenvolvimento de uma solução inovadora que une tecnologias como YOLOv11 (You Only Look Once) para identificar veículos instantaneamente e técnicas de ALPR para leitura de placas.</a:t>
            </a:r>
          </a:p>
          <a:p>
            <a:pPr algn="just">
              <a:lnSpc>
                <a:spcPct val="120000"/>
              </a:lnSpc>
            </a:pPr>
            <a:endParaRPr lang="pt-BR" altLang="pt-BR" sz="12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字魂58号-创中黑" panose="00000500000000000000" charset="-122"/>
            </a:endParaRPr>
          </a:p>
          <a:p>
            <a:pPr algn="just">
              <a:lnSpc>
                <a:spcPct val="120000"/>
              </a:lnSpc>
            </a:pPr>
            <a:r>
              <a:rPr lang="pt-BR" alt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字魂58号-创中黑" panose="00000500000000000000" charset="-122"/>
              </a:rPr>
              <a:t>A alternativa substitui o monitoramento manual por um sistema automatizado capaz de detectar violações de maneira precisa e constante, eliminando a dependência exclusiva da presença física de agentes.</a:t>
            </a:r>
          </a:p>
          <a:p>
            <a:pPr>
              <a:lnSpc>
                <a:spcPct val="120000"/>
              </a:lnSpc>
            </a:pPr>
            <a:endParaRPr kumimoji="1"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2F2CB1-1941-C946-9BE4-5435EF9FE8A9}"/>
              </a:ext>
            </a:extLst>
          </p:cNvPr>
          <p:cNvSpPr/>
          <p:nvPr/>
        </p:nvSpPr>
        <p:spPr>
          <a:xfrm>
            <a:off x="1295894" y="5181248"/>
            <a:ext cx="3385226" cy="612842"/>
          </a:xfrm>
          <a:prstGeom prst="rect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A47254-E5D8-7E4C-873D-F7CC4EF95252}"/>
              </a:ext>
            </a:extLst>
          </p:cNvPr>
          <p:cNvSpPr txBox="1"/>
          <p:nvPr/>
        </p:nvSpPr>
        <p:spPr>
          <a:xfrm>
            <a:off x="1591329" y="5354235"/>
            <a:ext cx="1591241" cy="27706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ontserrat"/>
              </a:rPr>
              <a:t>Automação via IA</a:t>
            </a:r>
            <a:endParaRPr lang="pt-PT" altLang="pt-PT" sz="1200" dirty="0">
              <a:solidFill>
                <a:schemeClr val="bg1"/>
              </a:solidFill>
              <a:latin typeface="Montserrat"/>
              <a:sym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8A70D3-6209-C441-994A-0B5ADF66521B}"/>
              </a:ext>
            </a:extLst>
          </p:cNvPr>
          <p:cNvSpPr txBox="1"/>
          <p:nvPr/>
        </p:nvSpPr>
        <p:spPr>
          <a:xfrm>
            <a:off x="6502279" y="2479760"/>
            <a:ext cx="1392955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pt-BR" sz="1100" dirty="0">
                <a:latin typeface="Montserrat" panose="00000500000000000000" pitchFamily="2" charset="0"/>
              </a:rPr>
              <a:t>Superação do Modelo Manual</a:t>
            </a:r>
            <a:endParaRPr kumimoji="1"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019921-DE23-9E48-B885-D9ADE5F07D62}"/>
              </a:ext>
            </a:extLst>
          </p:cNvPr>
          <p:cNvSpPr txBox="1"/>
          <p:nvPr/>
        </p:nvSpPr>
        <p:spPr>
          <a:xfrm>
            <a:off x="6252514" y="2924895"/>
            <a:ext cx="1995053" cy="613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Mitiga riscos aos agentes, elimina erros humanos e permite monitoramento contínuo 24h.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8264B2C-CA9F-E247-B73C-F65D202926D3}"/>
              </a:ext>
            </a:extLst>
          </p:cNvPr>
          <p:cNvGrpSpPr/>
          <p:nvPr/>
        </p:nvGrpSpPr>
        <p:grpSpPr>
          <a:xfrm>
            <a:off x="7121414" y="2122052"/>
            <a:ext cx="257254" cy="301762"/>
            <a:chOff x="8391316" y="1263968"/>
            <a:chExt cx="257254" cy="3017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 211">
              <a:extLst>
                <a:ext uri="{FF2B5EF4-FFF2-40B4-BE49-F238E27FC236}">
                  <a16:creationId xmlns:a16="http://schemas.microsoft.com/office/drawing/2014/main" id="{CCB99CDE-0773-B347-B7E4-0D11CD2B3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4517" y="1263968"/>
              <a:ext cx="130852" cy="162898"/>
            </a:xfrm>
            <a:custGeom>
              <a:avLst/>
              <a:gdLst>
                <a:gd name="T0" fmla="*/ 662 w 1465"/>
                <a:gd name="T1" fmla="*/ 193 h 1829"/>
                <a:gd name="T2" fmla="*/ 555 w 1465"/>
                <a:gd name="T3" fmla="*/ 214 h 1829"/>
                <a:gd name="T4" fmla="*/ 441 w 1465"/>
                <a:gd name="T5" fmla="*/ 263 h 1829"/>
                <a:gd name="T6" fmla="*/ 332 w 1465"/>
                <a:gd name="T7" fmla="*/ 351 h 1829"/>
                <a:gd name="T8" fmla="*/ 247 w 1465"/>
                <a:gd name="T9" fmla="*/ 489 h 1829"/>
                <a:gd name="T10" fmla="*/ 199 w 1465"/>
                <a:gd name="T11" fmla="*/ 688 h 1829"/>
                <a:gd name="T12" fmla="*/ 193 w 1465"/>
                <a:gd name="T13" fmla="*/ 755 h 1829"/>
                <a:gd name="T14" fmla="*/ 190 w 1465"/>
                <a:gd name="T15" fmla="*/ 808 h 1829"/>
                <a:gd name="T16" fmla="*/ 190 w 1465"/>
                <a:gd name="T17" fmla="*/ 943 h 1829"/>
                <a:gd name="T18" fmla="*/ 209 w 1465"/>
                <a:gd name="T19" fmla="*/ 1123 h 1829"/>
                <a:gd name="T20" fmla="*/ 264 w 1465"/>
                <a:gd name="T21" fmla="*/ 1317 h 1829"/>
                <a:gd name="T22" fmla="*/ 367 w 1465"/>
                <a:gd name="T23" fmla="*/ 1489 h 1829"/>
                <a:gd name="T24" fmla="*/ 523 w 1465"/>
                <a:gd name="T25" fmla="*/ 1601 h 1829"/>
                <a:gd name="T26" fmla="*/ 729 w 1465"/>
                <a:gd name="T27" fmla="*/ 1639 h 1829"/>
                <a:gd name="T28" fmla="*/ 895 w 1465"/>
                <a:gd name="T29" fmla="*/ 1617 h 1829"/>
                <a:gd name="T30" fmla="*/ 1063 w 1465"/>
                <a:gd name="T31" fmla="*/ 1524 h 1829"/>
                <a:gd name="T32" fmla="*/ 1181 w 1465"/>
                <a:gd name="T33" fmla="*/ 1363 h 1829"/>
                <a:gd name="T34" fmla="*/ 1246 w 1465"/>
                <a:gd name="T35" fmla="*/ 1172 h 1829"/>
                <a:gd name="T36" fmla="*/ 1272 w 1465"/>
                <a:gd name="T37" fmla="*/ 985 h 1829"/>
                <a:gd name="T38" fmla="*/ 1276 w 1465"/>
                <a:gd name="T39" fmla="*/ 836 h 1829"/>
                <a:gd name="T40" fmla="*/ 1272 w 1465"/>
                <a:gd name="T41" fmla="*/ 759 h 1829"/>
                <a:gd name="T42" fmla="*/ 1270 w 1465"/>
                <a:gd name="T43" fmla="*/ 748 h 1829"/>
                <a:gd name="T44" fmla="*/ 1234 w 1465"/>
                <a:gd name="T45" fmla="*/ 534 h 1829"/>
                <a:gd name="T46" fmla="*/ 1156 w 1465"/>
                <a:gd name="T47" fmla="*/ 383 h 1829"/>
                <a:gd name="T48" fmla="*/ 1052 w 1465"/>
                <a:gd name="T49" fmla="*/ 282 h 1829"/>
                <a:gd name="T50" fmla="*/ 934 w 1465"/>
                <a:gd name="T51" fmla="*/ 223 h 1829"/>
                <a:gd name="T52" fmla="*/ 817 w 1465"/>
                <a:gd name="T53" fmla="*/ 197 h 1829"/>
                <a:gd name="T54" fmla="*/ 728 w 1465"/>
                <a:gd name="T55" fmla="*/ 190 h 1829"/>
                <a:gd name="T56" fmla="*/ 878 w 1465"/>
                <a:gd name="T57" fmla="*/ 13 h 1829"/>
                <a:gd name="T58" fmla="*/ 1119 w 1465"/>
                <a:gd name="T59" fmla="*/ 99 h 1829"/>
                <a:gd name="T60" fmla="*/ 1225 w 1465"/>
                <a:gd name="T61" fmla="*/ 176 h 1829"/>
                <a:gd name="T62" fmla="*/ 1326 w 1465"/>
                <a:gd name="T63" fmla="*/ 292 h 1829"/>
                <a:gd name="T64" fmla="*/ 1407 w 1465"/>
                <a:gd name="T65" fmla="*/ 454 h 1829"/>
                <a:gd name="T66" fmla="*/ 1455 w 1465"/>
                <a:gd name="T67" fmla="*/ 673 h 1829"/>
                <a:gd name="T68" fmla="*/ 1463 w 1465"/>
                <a:gd name="T69" fmla="*/ 789 h 1829"/>
                <a:gd name="T70" fmla="*/ 1464 w 1465"/>
                <a:gd name="T71" fmla="*/ 933 h 1829"/>
                <a:gd name="T72" fmla="*/ 1445 w 1465"/>
                <a:gd name="T73" fmla="*/ 1134 h 1829"/>
                <a:gd name="T74" fmla="*/ 1388 w 1465"/>
                <a:gd name="T75" fmla="*/ 1356 h 1829"/>
                <a:gd name="T76" fmla="*/ 1277 w 1465"/>
                <a:gd name="T77" fmla="*/ 1568 h 1829"/>
                <a:gd name="T78" fmla="*/ 1102 w 1465"/>
                <a:gd name="T79" fmla="*/ 1731 h 1829"/>
                <a:gd name="T80" fmla="*/ 874 w 1465"/>
                <a:gd name="T81" fmla="*/ 1817 h 1829"/>
                <a:gd name="T82" fmla="*/ 653 w 1465"/>
                <a:gd name="T83" fmla="*/ 1826 h 1829"/>
                <a:gd name="T84" fmla="*/ 415 w 1465"/>
                <a:gd name="T85" fmla="*/ 1760 h 1829"/>
                <a:gd name="T86" fmla="*/ 226 w 1465"/>
                <a:gd name="T87" fmla="*/ 1615 h 1829"/>
                <a:gd name="T88" fmla="*/ 99 w 1465"/>
                <a:gd name="T89" fmla="*/ 1412 h 1829"/>
                <a:gd name="T90" fmla="*/ 31 w 1465"/>
                <a:gd name="T91" fmla="*/ 1189 h 1829"/>
                <a:gd name="T92" fmla="*/ 3 w 1465"/>
                <a:gd name="T93" fmla="*/ 980 h 1829"/>
                <a:gd name="T94" fmla="*/ 1 w 1465"/>
                <a:gd name="T95" fmla="*/ 818 h 1829"/>
                <a:gd name="T96" fmla="*/ 6 w 1465"/>
                <a:gd name="T97" fmla="*/ 737 h 1829"/>
                <a:gd name="T98" fmla="*/ 42 w 1465"/>
                <a:gd name="T99" fmla="*/ 502 h 1829"/>
                <a:gd name="T100" fmla="*/ 118 w 1465"/>
                <a:gd name="T101" fmla="*/ 325 h 1829"/>
                <a:gd name="T102" fmla="*/ 216 w 1465"/>
                <a:gd name="T103" fmla="*/ 198 h 1829"/>
                <a:gd name="T104" fmla="*/ 324 w 1465"/>
                <a:gd name="T105" fmla="*/ 112 h 1829"/>
                <a:gd name="T106" fmla="*/ 514 w 1465"/>
                <a:gd name="T107" fmla="*/ 29 h 1829"/>
                <a:gd name="T108" fmla="*/ 696 w 1465"/>
                <a:gd name="T109" fmla="*/ 0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5" h="1829">
                  <a:moveTo>
                    <a:pt x="728" y="190"/>
                  </a:moveTo>
                  <a:lnTo>
                    <a:pt x="708" y="190"/>
                  </a:lnTo>
                  <a:lnTo>
                    <a:pt x="685" y="191"/>
                  </a:lnTo>
                  <a:lnTo>
                    <a:pt x="662" y="193"/>
                  </a:lnTo>
                  <a:lnTo>
                    <a:pt x="637" y="197"/>
                  </a:lnTo>
                  <a:lnTo>
                    <a:pt x="610" y="201"/>
                  </a:lnTo>
                  <a:lnTo>
                    <a:pt x="583" y="207"/>
                  </a:lnTo>
                  <a:lnTo>
                    <a:pt x="555" y="214"/>
                  </a:lnTo>
                  <a:lnTo>
                    <a:pt x="526" y="223"/>
                  </a:lnTo>
                  <a:lnTo>
                    <a:pt x="497" y="234"/>
                  </a:lnTo>
                  <a:lnTo>
                    <a:pt x="469" y="247"/>
                  </a:lnTo>
                  <a:lnTo>
                    <a:pt x="441" y="263"/>
                  </a:lnTo>
                  <a:lnTo>
                    <a:pt x="412" y="280"/>
                  </a:lnTo>
                  <a:lnTo>
                    <a:pt x="385" y="301"/>
                  </a:lnTo>
                  <a:lnTo>
                    <a:pt x="358" y="325"/>
                  </a:lnTo>
                  <a:lnTo>
                    <a:pt x="332" y="351"/>
                  </a:lnTo>
                  <a:lnTo>
                    <a:pt x="308" y="380"/>
                  </a:lnTo>
                  <a:lnTo>
                    <a:pt x="286" y="413"/>
                  </a:lnTo>
                  <a:lnTo>
                    <a:pt x="266" y="449"/>
                  </a:lnTo>
                  <a:lnTo>
                    <a:pt x="247" y="489"/>
                  </a:lnTo>
                  <a:lnTo>
                    <a:pt x="231" y="532"/>
                  </a:lnTo>
                  <a:lnTo>
                    <a:pt x="218" y="580"/>
                  </a:lnTo>
                  <a:lnTo>
                    <a:pt x="206" y="632"/>
                  </a:lnTo>
                  <a:lnTo>
                    <a:pt x="199" y="688"/>
                  </a:lnTo>
                  <a:lnTo>
                    <a:pt x="194" y="748"/>
                  </a:lnTo>
                  <a:lnTo>
                    <a:pt x="194" y="750"/>
                  </a:lnTo>
                  <a:lnTo>
                    <a:pt x="194" y="752"/>
                  </a:lnTo>
                  <a:lnTo>
                    <a:pt x="193" y="755"/>
                  </a:lnTo>
                  <a:lnTo>
                    <a:pt x="193" y="759"/>
                  </a:lnTo>
                  <a:lnTo>
                    <a:pt x="192" y="769"/>
                  </a:lnTo>
                  <a:lnTo>
                    <a:pt x="191" y="786"/>
                  </a:lnTo>
                  <a:lnTo>
                    <a:pt x="190" y="808"/>
                  </a:lnTo>
                  <a:lnTo>
                    <a:pt x="189" y="836"/>
                  </a:lnTo>
                  <a:lnTo>
                    <a:pt x="189" y="867"/>
                  </a:lnTo>
                  <a:lnTo>
                    <a:pt x="189" y="903"/>
                  </a:lnTo>
                  <a:lnTo>
                    <a:pt x="190" y="943"/>
                  </a:lnTo>
                  <a:lnTo>
                    <a:pt x="193" y="985"/>
                  </a:lnTo>
                  <a:lnTo>
                    <a:pt x="197" y="1029"/>
                  </a:lnTo>
                  <a:lnTo>
                    <a:pt x="202" y="1076"/>
                  </a:lnTo>
                  <a:lnTo>
                    <a:pt x="209" y="1123"/>
                  </a:lnTo>
                  <a:lnTo>
                    <a:pt x="220" y="1172"/>
                  </a:lnTo>
                  <a:lnTo>
                    <a:pt x="231" y="1221"/>
                  </a:lnTo>
                  <a:lnTo>
                    <a:pt x="246" y="1269"/>
                  </a:lnTo>
                  <a:lnTo>
                    <a:pt x="264" y="1317"/>
                  </a:lnTo>
                  <a:lnTo>
                    <a:pt x="285" y="1363"/>
                  </a:lnTo>
                  <a:lnTo>
                    <a:pt x="308" y="1408"/>
                  </a:lnTo>
                  <a:lnTo>
                    <a:pt x="336" y="1450"/>
                  </a:lnTo>
                  <a:lnTo>
                    <a:pt x="367" y="1489"/>
                  </a:lnTo>
                  <a:lnTo>
                    <a:pt x="401" y="1524"/>
                  </a:lnTo>
                  <a:lnTo>
                    <a:pt x="440" y="1554"/>
                  </a:lnTo>
                  <a:lnTo>
                    <a:pt x="480" y="1580"/>
                  </a:lnTo>
                  <a:lnTo>
                    <a:pt x="523" y="1601"/>
                  </a:lnTo>
                  <a:lnTo>
                    <a:pt x="570" y="1617"/>
                  </a:lnTo>
                  <a:lnTo>
                    <a:pt x="619" y="1630"/>
                  </a:lnTo>
                  <a:lnTo>
                    <a:pt x="672" y="1637"/>
                  </a:lnTo>
                  <a:lnTo>
                    <a:pt x="729" y="1639"/>
                  </a:lnTo>
                  <a:lnTo>
                    <a:pt x="736" y="1639"/>
                  </a:lnTo>
                  <a:lnTo>
                    <a:pt x="792" y="1637"/>
                  </a:lnTo>
                  <a:lnTo>
                    <a:pt x="846" y="1630"/>
                  </a:lnTo>
                  <a:lnTo>
                    <a:pt x="895" y="1617"/>
                  </a:lnTo>
                  <a:lnTo>
                    <a:pt x="942" y="1601"/>
                  </a:lnTo>
                  <a:lnTo>
                    <a:pt x="985" y="1580"/>
                  </a:lnTo>
                  <a:lnTo>
                    <a:pt x="1025" y="1554"/>
                  </a:lnTo>
                  <a:lnTo>
                    <a:pt x="1063" y="1524"/>
                  </a:lnTo>
                  <a:lnTo>
                    <a:pt x="1098" y="1489"/>
                  </a:lnTo>
                  <a:lnTo>
                    <a:pt x="1130" y="1450"/>
                  </a:lnTo>
                  <a:lnTo>
                    <a:pt x="1156" y="1408"/>
                  </a:lnTo>
                  <a:lnTo>
                    <a:pt x="1181" y="1363"/>
                  </a:lnTo>
                  <a:lnTo>
                    <a:pt x="1202" y="1317"/>
                  </a:lnTo>
                  <a:lnTo>
                    <a:pt x="1219" y="1269"/>
                  </a:lnTo>
                  <a:lnTo>
                    <a:pt x="1234" y="1221"/>
                  </a:lnTo>
                  <a:lnTo>
                    <a:pt x="1246" y="1172"/>
                  </a:lnTo>
                  <a:lnTo>
                    <a:pt x="1256" y="1123"/>
                  </a:lnTo>
                  <a:lnTo>
                    <a:pt x="1263" y="1076"/>
                  </a:lnTo>
                  <a:lnTo>
                    <a:pt x="1269" y="1029"/>
                  </a:lnTo>
                  <a:lnTo>
                    <a:pt x="1272" y="985"/>
                  </a:lnTo>
                  <a:lnTo>
                    <a:pt x="1275" y="943"/>
                  </a:lnTo>
                  <a:lnTo>
                    <a:pt x="1276" y="903"/>
                  </a:lnTo>
                  <a:lnTo>
                    <a:pt x="1276" y="868"/>
                  </a:lnTo>
                  <a:lnTo>
                    <a:pt x="1276" y="836"/>
                  </a:lnTo>
                  <a:lnTo>
                    <a:pt x="1275" y="808"/>
                  </a:lnTo>
                  <a:lnTo>
                    <a:pt x="1274" y="787"/>
                  </a:lnTo>
                  <a:lnTo>
                    <a:pt x="1272" y="769"/>
                  </a:lnTo>
                  <a:lnTo>
                    <a:pt x="1272" y="759"/>
                  </a:lnTo>
                  <a:lnTo>
                    <a:pt x="1271" y="755"/>
                  </a:lnTo>
                  <a:lnTo>
                    <a:pt x="1271" y="752"/>
                  </a:lnTo>
                  <a:lnTo>
                    <a:pt x="1271" y="750"/>
                  </a:lnTo>
                  <a:lnTo>
                    <a:pt x="1270" y="748"/>
                  </a:lnTo>
                  <a:lnTo>
                    <a:pt x="1266" y="688"/>
                  </a:lnTo>
                  <a:lnTo>
                    <a:pt x="1259" y="634"/>
                  </a:lnTo>
                  <a:lnTo>
                    <a:pt x="1247" y="582"/>
                  </a:lnTo>
                  <a:lnTo>
                    <a:pt x="1234" y="534"/>
                  </a:lnTo>
                  <a:lnTo>
                    <a:pt x="1218" y="491"/>
                  </a:lnTo>
                  <a:lnTo>
                    <a:pt x="1200" y="452"/>
                  </a:lnTo>
                  <a:lnTo>
                    <a:pt x="1179" y="416"/>
                  </a:lnTo>
                  <a:lnTo>
                    <a:pt x="1156" y="383"/>
                  </a:lnTo>
                  <a:lnTo>
                    <a:pt x="1133" y="353"/>
                  </a:lnTo>
                  <a:lnTo>
                    <a:pt x="1107" y="327"/>
                  </a:lnTo>
                  <a:lnTo>
                    <a:pt x="1080" y="303"/>
                  </a:lnTo>
                  <a:lnTo>
                    <a:pt x="1052" y="282"/>
                  </a:lnTo>
                  <a:lnTo>
                    <a:pt x="1023" y="265"/>
                  </a:lnTo>
                  <a:lnTo>
                    <a:pt x="994" y="248"/>
                  </a:lnTo>
                  <a:lnTo>
                    <a:pt x="964" y="235"/>
                  </a:lnTo>
                  <a:lnTo>
                    <a:pt x="934" y="223"/>
                  </a:lnTo>
                  <a:lnTo>
                    <a:pt x="904" y="214"/>
                  </a:lnTo>
                  <a:lnTo>
                    <a:pt x="874" y="207"/>
                  </a:lnTo>
                  <a:lnTo>
                    <a:pt x="846" y="201"/>
                  </a:lnTo>
                  <a:lnTo>
                    <a:pt x="817" y="197"/>
                  </a:lnTo>
                  <a:lnTo>
                    <a:pt x="789" y="193"/>
                  </a:lnTo>
                  <a:lnTo>
                    <a:pt x="762" y="191"/>
                  </a:lnTo>
                  <a:lnTo>
                    <a:pt x="736" y="190"/>
                  </a:lnTo>
                  <a:lnTo>
                    <a:pt x="728" y="190"/>
                  </a:lnTo>
                  <a:close/>
                  <a:moveTo>
                    <a:pt x="729" y="0"/>
                  </a:moveTo>
                  <a:lnTo>
                    <a:pt x="740" y="0"/>
                  </a:lnTo>
                  <a:lnTo>
                    <a:pt x="810" y="4"/>
                  </a:lnTo>
                  <a:lnTo>
                    <a:pt x="878" y="13"/>
                  </a:lnTo>
                  <a:lnTo>
                    <a:pt x="942" y="27"/>
                  </a:lnTo>
                  <a:lnTo>
                    <a:pt x="1004" y="47"/>
                  </a:lnTo>
                  <a:lnTo>
                    <a:pt x="1062" y="70"/>
                  </a:lnTo>
                  <a:lnTo>
                    <a:pt x="1119" y="99"/>
                  </a:lnTo>
                  <a:lnTo>
                    <a:pt x="1145" y="115"/>
                  </a:lnTo>
                  <a:lnTo>
                    <a:pt x="1171" y="132"/>
                  </a:lnTo>
                  <a:lnTo>
                    <a:pt x="1198" y="153"/>
                  </a:lnTo>
                  <a:lnTo>
                    <a:pt x="1225" y="176"/>
                  </a:lnTo>
                  <a:lnTo>
                    <a:pt x="1250" y="201"/>
                  </a:lnTo>
                  <a:lnTo>
                    <a:pt x="1276" y="228"/>
                  </a:lnTo>
                  <a:lnTo>
                    <a:pt x="1302" y="259"/>
                  </a:lnTo>
                  <a:lnTo>
                    <a:pt x="1326" y="292"/>
                  </a:lnTo>
                  <a:lnTo>
                    <a:pt x="1349" y="327"/>
                  </a:lnTo>
                  <a:lnTo>
                    <a:pt x="1370" y="366"/>
                  </a:lnTo>
                  <a:lnTo>
                    <a:pt x="1390" y="408"/>
                  </a:lnTo>
                  <a:lnTo>
                    <a:pt x="1407" y="454"/>
                  </a:lnTo>
                  <a:lnTo>
                    <a:pt x="1423" y="503"/>
                  </a:lnTo>
                  <a:lnTo>
                    <a:pt x="1436" y="556"/>
                  </a:lnTo>
                  <a:lnTo>
                    <a:pt x="1447" y="613"/>
                  </a:lnTo>
                  <a:lnTo>
                    <a:pt x="1455" y="673"/>
                  </a:lnTo>
                  <a:lnTo>
                    <a:pt x="1460" y="737"/>
                  </a:lnTo>
                  <a:lnTo>
                    <a:pt x="1460" y="747"/>
                  </a:lnTo>
                  <a:lnTo>
                    <a:pt x="1462" y="765"/>
                  </a:lnTo>
                  <a:lnTo>
                    <a:pt x="1463" y="789"/>
                  </a:lnTo>
                  <a:lnTo>
                    <a:pt x="1464" y="818"/>
                  </a:lnTo>
                  <a:lnTo>
                    <a:pt x="1465" y="852"/>
                  </a:lnTo>
                  <a:lnTo>
                    <a:pt x="1465" y="891"/>
                  </a:lnTo>
                  <a:lnTo>
                    <a:pt x="1464" y="933"/>
                  </a:lnTo>
                  <a:lnTo>
                    <a:pt x="1462" y="980"/>
                  </a:lnTo>
                  <a:lnTo>
                    <a:pt x="1458" y="1028"/>
                  </a:lnTo>
                  <a:lnTo>
                    <a:pt x="1453" y="1080"/>
                  </a:lnTo>
                  <a:lnTo>
                    <a:pt x="1445" y="1134"/>
                  </a:lnTo>
                  <a:lnTo>
                    <a:pt x="1435" y="1189"/>
                  </a:lnTo>
                  <a:lnTo>
                    <a:pt x="1422" y="1244"/>
                  </a:lnTo>
                  <a:lnTo>
                    <a:pt x="1406" y="1300"/>
                  </a:lnTo>
                  <a:lnTo>
                    <a:pt x="1388" y="1356"/>
                  </a:lnTo>
                  <a:lnTo>
                    <a:pt x="1366" y="1412"/>
                  </a:lnTo>
                  <a:lnTo>
                    <a:pt x="1340" y="1465"/>
                  </a:lnTo>
                  <a:lnTo>
                    <a:pt x="1311" y="1517"/>
                  </a:lnTo>
                  <a:lnTo>
                    <a:pt x="1277" y="1568"/>
                  </a:lnTo>
                  <a:lnTo>
                    <a:pt x="1239" y="1615"/>
                  </a:lnTo>
                  <a:lnTo>
                    <a:pt x="1197" y="1659"/>
                  </a:lnTo>
                  <a:lnTo>
                    <a:pt x="1150" y="1698"/>
                  </a:lnTo>
                  <a:lnTo>
                    <a:pt x="1102" y="1731"/>
                  </a:lnTo>
                  <a:lnTo>
                    <a:pt x="1049" y="1760"/>
                  </a:lnTo>
                  <a:lnTo>
                    <a:pt x="994" y="1784"/>
                  </a:lnTo>
                  <a:lnTo>
                    <a:pt x="936" y="1803"/>
                  </a:lnTo>
                  <a:lnTo>
                    <a:pt x="874" y="1817"/>
                  </a:lnTo>
                  <a:lnTo>
                    <a:pt x="810" y="1826"/>
                  </a:lnTo>
                  <a:lnTo>
                    <a:pt x="743" y="1829"/>
                  </a:lnTo>
                  <a:lnTo>
                    <a:pt x="721" y="1829"/>
                  </a:lnTo>
                  <a:lnTo>
                    <a:pt x="653" y="1826"/>
                  </a:lnTo>
                  <a:lnTo>
                    <a:pt x="589" y="1817"/>
                  </a:lnTo>
                  <a:lnTo>
                    <a:pt x="528" y="1803"/>
                  </a:lnTo>
                  <a:lnTo>
                    <a:pt x="471" y="1784"/>
                  </a:lnTo>
                  <a:lnTo>
                    <a:pt x="415" y="1760"/>
                  </a:lnTo>
                  <a:lnTo>
                    <a:pt x="363" y="1731"/>
                  </a:lnTo>
                  <a:lnTo>
                    <a:pt x="315" y="1698"/>
                  </a:lnTo>
                  <a:lnTo>
                    <a:pt x="268" y="1659"/>
                  </a:lnTo>
                  <a:lnTo>
                    <a:pt x="226" y="1615"/>
                  </a:lnTo>
                  <a:lnTo>
                    <a:pt x="188" y="1568"/>
                  </a:lnTo>
                  <a:lnTo>
                    <a:pt x="155" y="1517"/>
                  </a:lnTo>
                  <a:lnTo>
                    <a:pt x="125" y="1465"/>
                  </a:lnTo>
                  <a:lnTo>
                    <a:pt x="99" y="1412"/>
                  </a:lnTo>
                  <a:lnTo>
                    <a:pt x="77" y="1356"/>
                  </a:lnTo>
                  <a:lnTo>
                    <a:pt x="58" y="1300"/>
                  </a:lnTo>
                  <a:lnTo>
                    <a:pt x="43" y="1244"/>
                  </a:lnTo>
                  <a:lnTo>
                    <a:pt x="31" y="1189"/>
                  </a:lnTo>
                  <a:lnTo>
                    <a:pt x="20" y="1134"/>
                  </a:lnTo>
                  <a:lnTo>
                    <a:pt x="13" y="1080"/>
                  </a:lnTo>
                  <a:lnTo>
                    <a:pt x="7" y="1028"/>
                  </a:lnTo>
                  <a:lnTo>
                    <a:pt x="3" y="980"/>
                  </a:lnTo>
                  <a:lnTo>
                    <a:pt x="1" y="933"/>
                  </a:lnTo>
                  <a:lnTo>
                    <a:pt x="0" y="891"/>
                  </a:lnTo>
                  <a:lnTo>
                    <a:pt x="0" y="852"/>
                  </a:lnTo>
                  <a:lnTo>
                    <a:pt x="1" y="818"/>
                  </a:lnTo>
                  <a:lnTo>
                    <a:pt x="2" y="789"/>
                  </a:lnTo>
                  <a:lnTo>
                    <a:pt x="3" y="765"/>
                  </a:lnTo>
                  <a:lnTo>
                    <a:pt x="5" y="747"/>
                  </a:lnTo>
                  <a:lnTo>
                    <a:pt x="6" y="737"/>
                  </a:lnTo>
                  <a:lnTo>
                    <a:pt x="10" y="672"/>
                  </a:lnTo>
                  <a:lnTo>
                    <a:pt x="18" y="612"/>
                  </a:lnTo>
                  <a:lnTo>
                    <a:pt x="29" y="555"/>
                  </a:lnTo>
                  <a:lnTo>
                    <a:pt x="42" y="502"/>
                  </a:lnTo>
                  <a:lnTo>
                    <a:pt x="58" y="453"/>
                  </a:lnTo>
                  <a:lnTo>
                    <a:pt x="76" y="406"/>
                  </a:lnTo>
                  <a:lnTo>
                    <a:pt x="97" y="364"/>
                  </a:lnTo>
                  <a:lnTo>
                    <a:pt x="118" y="325"/>
                  </a:lnTo>
                  <a:lnTo>
                    <a:pt x="141" y="289"/>
                  </a:lnTo>
                  <a:lnTo>
                    <a:pt x="166" y="255"/>
                  </a:lnTo>
                  <a:lnTo>
                    <a:pt x="191" y="225"/>
                  </a:lnTo>
                  <a:lnTo>
                    <a:pt x="216" y="198"/>
                  </a:lnTo>
                  <a:lnTo>
                    <a:pt x="243" y="173"/>
                  </a:lnTo>
                  <a:lnTo>
                    <a:pt x="270" y="150"/>
                  </a:lnTo>
                  <a:lnTo>
                    <a:pt x="297" y="130"/>
                  </a:lnTo>
                  <a:lnTo>
                    <a:pt x="324" y="112"/>
                  </a:lnTo>
                  <a:lnTo>
                    <a:pt x="351" y="96"/>
                  </a:lnTo>
                  <a:lnTo>
                    <a:pt x="406" y="68"/>
                  </a:lnTo>
                  <a:lnTo>
                    <a:pt x="460" y="46"/>
                  </a:lnTo>
                  <a:lnTo>
                    <a:pt x="514" y="29"/>
                  </a:lnTo>
                  <a:lnTo>
                    <a:pt x="566" y="17"/>
                  </a:lnTo>
                  <a:lnTo>
                    <a:pt x="613" y="8"/>
                  </a:lnTo>
                  <a:lnTo>
                    <a:pt x="658" y="3"/>
                  </a:lnTo>
                  <a:lnTo>
                    <a:pt x="696" y="0"/>
                  </a:lnTo>
                  <a:lnTo>
                    <a:pt x="7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12">
              <a:extLst>
                <a:ext uri="{FF2B5EF4-FFF2-40B4-BE49-F238E27FC236}">
                  <a16:creationId xmlns:a16="http://schemas.microsoft.com/office/drawing/2014/main" id="{9105E7D8-3DCA-0541-9C2E-E5AF63F9441C}"/>
                </a:ext>
              </a:extLst>
            </p:cNvPr>
            <p:cNvSpPr/>
            <p:nvPr/>
          </p:nvSpPr>
          <p:spPr bwMode="auto">
            <a:xfrm>
              <a:off x="8391316" y="1425976"/>
              <a:ext cx="257254" cy="139754"/>
            </a:xfrm>
            <a:custGeom>
              <a:avLst/>
              <a:gdLst>
                <a:gd name="T0" fmla="*/ 1041 w 2887"/>
                <a:gd name="T1" fmla="*/ 40 h 1572"/>
                <a:gd name="T2" fmla="*/ 1047 w 2887"/>
                <a:gd name="T3" fmla="*/ 141 h 1572"/>
                <a:gd name="T4" fmla="*/ 994 w 2887"/>
                <a:gd name="T5" fmla="*/ 189 h 1572"/>
                <a:gd name="T6" fmla="*/ 876 w 2887"/>
                <a:gd name="T7" fmla="*/ 260 h 1572"/>
                <a:gd name="T8" fmla="*/ 681 w 2887"/>
                <a:gd name="T9" fmla="*/ 358 h 1572"/>
                <a:gd name="T10" fmla="*/ 432 w 2887"/>
                <a:gd name="T11" fmla="*/ 451 h 1572"/>
                <a:gd name="T12" fmla="*/ 269 w 2887"/>
                <a:gd name="T13" fmla="*/ 541 h 1572"/>
                <a:gd name="T14" fmla="*/ 207 w 2887"/>
                <a:gd name="T15" fmla="*/ 688 h 1572"/>
                <a:gd name="T16" fmla="*/ 190 w 2887"/>
                <a:gd name="T17" fmla="*/ 860 h 1572"/>
                <a:gd name="T18" fmla="*/ 192 w 2887"/>
                <a:gd name="T19" fmla="*/ 988 h 1572"/>
                <a:gd name="T20" fmla="*/ 251 w 2887"/>
                <a:gd name="T21" fmla="*/ 1119 h 1572"/>
                <a:gd name="T22" fmla="*/ 462 w 2887"/>
                <a:gd name="T23" fmla="*/ 1211 h 1572"/>
                <a:gd name="T24" fmla="*/ 794 w 2887"/>
                <a:gd name="T25" fmla="*/ 1311 h 1572"/>
                <a:gd name="T26" fmla="*/ 1237 w 2887"/>
                <a:gd name="T27" fmla="*/ 1376 h 1572"/>
                <a:gd name="T28" fmla="*/ 1748 w 2887"/>
                <a:gd name="T29" fmla="*/ 1368 h 1572"/>
                <a:gd name="T30" fmla="*/ 2170 w 2887"/>
                <a:gd name="T31" fmla="*/ 1293 h 1572"/>
                <a:gd name="T32" fmla="*/ 2479 w 2887"/>
                <a:gd name="T33" fmla="*/ 1191 h 1572"/>
                <a:gd name="T34" fmla="*/ 2662 w 2887"/>
                <a:gd name="T35" fmla="*/ 1107 h 1572"/>
                <a:gd name="T36" fmla="*/ 2697 w 2887"/>
                <a:gd name="T37" fmla="*/ 950 h 1572"/>
                <a:gd name="T38" fmla="*/ 2694 w 2887"/>
                <a:gd name="T39" fmla="*/ 791 h 1572"/>
                <a:gd name="T40" fmla="*/ 2663 w 2887"/>
                <a:gd name="T41" fmla="*/ 625 h 1572"/>
                <a:gd name="T42" fmla="*/ 2572 w 2887"/>
                <a:gd name="T43" fmla="*/ 498 h 1572"/>
                <a:gd name="T44" fmla="*/ 2350 w 2887"/>
                <a:gd name="T45" fmla="*/ 416 h 1572"/>
                <a:gd name="T46" fmla="*/ 2119 w 2887"/>
                <a:gd name="T47" fmla="*/ 318 h 1572"/>
                <a:gd name="T48" fmla="*/ 1953 w 2887"/>
                <a:gd name="T49" fmla="*/ 227 h 1572"/>
                <a:gd name="T50" fmla="*/ 1873 w 2887"/>
                <a:gd name="T51" fmla="*/ 176 h 1572"/>
                <a:gd name="T52" fmla="*/ 1828 w 2887"/>
                <a:gd name="T53" fmla="*/ 101 h 1572"/>
                <a:gd name="T54" fmla="*/ 1877 w 2887"/>
                <a:gd name="T55" fmla="*/ 12 h 1572"/>
                <a:gd name="T56" fmla="*/ 1977 w 2887"/>
                <a:gd name="T57" fmla="*/ 18 h 1572"/>
                <a:gd name="T58" fmla="*/ 2035 w 2887"/>
                <a:gd name="T59" fmla="*/ 55 h 1572"/>
                <a:gd name="T60" fmla="*/ 2188 w 2887"/>
                <a:gd name="T61" fmla="*/ 141 h 1572"/>
                <a:gd name="T62" fmla="*/ 2408 w 2887"/>
                <a:gd name="T63" fmla="*/ 236 h 1572"/>
                <a:gd name="T64" fmla="*/ 2568 w 2887"/>
                <a:gd name="T65" fmla="*/ 285 h 1572"/>
                <a:gd name="T66" fmla="*/ 2745 w 2887"/>
                <a:gd name="T67" fmla="*/ 399 h 1572"/>
                <a:gd name="T68" fmla="*/ 2839 w 2887"/>
                <a:gd name="T69" fmla="*/ 557 h 1572"/>
                <a:gd name="T70" fmla="*/ 2878 w 2887"/>
                <a:gd name="T71" fmla="*/ 721 h 1572"/>
                <a:gd name="T72" fmla="*/ 2886 w 2887"/>
                <a:gd name="T73" fmla="*/ 855 h 1572"/>
                <a:gd name="T74" fmla="*/ 2887 w 2887"/>
                <a:gd name="T75" fmla="*/ 907 h 1572"/>
                <a:gd name="T76" fmla="*/ 2879 w 2887"/>
                <a:gd name="T77" fmla="*/ 1064 h 1572"/>
                <a:gd name="T78" fmla="*/ 2844 w 2887"/>
                <a:gd name="T79" fmla="*/ 1209 h 1572"/>
                <a:gd name="T80" fmla="*/ 2788 w 2887"/>
                <a:gd name="T81" fmla="*/ 1253 h 1572"/>
                <a:gd name="T82" fmla="*/ 2651 w 2887"/>
                <a:gd name="T83" fmla="*/ 1324 h 1572"/>
                <a:gd name="T84" fmla="*/ 2411 w 2887"/>
                <a:gd name="T85" fmla="*/ 1419 h 1572"/>
                <a:gd name="T86" fmla="*/ 2071 w 2887"/>
                <a:gd name="T87" fmla="*/ 1510 h 1572"/>
                <a:gd name="T88" fmla="*/ 1640 w 2887"/>
                <a:gd name="T89" fmla="*/ 1567 h 1572"/>
                <a:gd name="T90" fmla="*/ 1143 w 2887"/>
                <a:gd name="T91" fmla="*/ 1558 h 1572"/>
                <a:gd name="T92" fmla="*/ 718 w 2887"/>
                <a:gd name="T93" fmla="*/ 1488 h 1572"/>
                <a:gd name="T94" fmla="*/ 392 w 2887"/>
                <a:gd name="T95" fmla="*/ 1389 h 1572"/>
                <a:gd name="T96" fmla="*/ 177 w 2887"/>
                <a:gd name="T97" fmla="*/ 1295 h 1572"/>
                <a:gd name="T98" fmla="*/ 77 w 2887"/>
                <a:gd name="T99" fmla="*/ 1239 h 1572"/>
                <a:gd name="T100" fmla="*/ 27 w 2887"/>
                <a:gd name="T101" fmla="*/ 1164 h 1572"/>
                <a:gd name="T102" fmla="*/ 3 w 2887"/>
                <a:gd name="T103" fmla="*/ 994 h 1572"/>
                <a:gd name="T104" fmla="*/ 0 w 2887"/>
                <a:gd name="T105" fmla="*/ 873 h 1572"/>
                <a:gd name="T106" fmla="*/ 4 w 2887"/>
                <a:gd name="T107" fmla="*/ 780 h 1572"/>
                <a:gd name="T108" fmla="*/ 27 w 2887"/>
                <a:gd name="T109" fmla="*/ 624 h 1572"/>
                <a:gd name="T110" fmla="*/ 95 w 2887"/>
                <a:gd name="T111" fmla="*/ 459 h 1572"/>
                <a:gd name="T112" fmla="*/ 237 w 2887"/>
                <a:gd name="T113" fmla="*/ 322 h 1572"/>
                <a:gd name="T114" fmla="*/ 379 w 2887"/>
                <a:gd name="T115" fmla="*/ 269 h 1572"/>
                <a:gd name="T116" fmla="*/ 619 w 2887"/>
                <a:gd name="T117" fmla="*/ 179 h 1572"/>
                <a:gd name="T118" fmla="*/ 800 w 2887"/>
                <a:gd name="T119" fmla="*/ 85 h 1572"/>
                <a:gd name="T120" fmla="*/ 900 w 2887"/>
                <a:gd name="T121" fmla="*/ 24 h 1572"/>
                <a:gd name="T122" fmla="*/ 970 w 2887"/>
                <a:gd name="T123" fmla="*/ 0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87" h="1572">
                  <a:moveTo>
                    <a:pt x="970" y="0"/>
                  </a:moveTo>
                  <a:lnTo>
                    <a:pt x="991" y="3"/>
                  </a:lnTo>
                  <a:lnTo>
                    <a:pt x="1010" y="11"/>
                  </a:lnTo>
                  <a:lnTo>
                    <a:pt x="1027" y="24"/>
                  </a:lnTo>
                  <a:lnTo>
                    <a:pt x="1041" y="40"/>
                  </a:lnTo>
                  <a:lnTo>
                    <a:pt x="1053" y="59"/>
                  </a:lnTo>
                  <a:lnTo>
                    <a:pt x="1058" y="80"/>
                  </a:lnTo>
                  <a:lnTo>
                    <a:pt x="1059" y="100"/>
                  </a:lnTo>
                  <a:lnTo>
                    <a:pt x="1055" y="121"/>
                  </a:lnTo>
                  <a:lnTo>
                    <a:pt x="1047" y="141"/>
                  </a:lnTo>
                  <a:lnTo>
                    <a:pt x="1035" y="158"/>
                  </a:lnTo>
                  <a:lnTo>
                    <a:pt x="1018" y="173"/>
                  </a:lnTo>
                  <a:lnTo>
                    <a:pt x="1014" y="175"/>
                  </a:lnTo>
                  <a:lnTo>
                    <a:pt x="1006" y="181"/>
                  </a:lnTo>
                  <a:lnTo>
                    <a:pt x="994" y="189"/>
                  </a:lnTo>
                  <a:lnTo>
                    <a:pt x="977" y="199"/>
                  </a:lnTo>
                  <a:lnTo>
                    <a:pt x="956" y="212"/>
                  </a:lnTo>
                  <a:lnTo>
                    <a:pt x="934" y="226"/>
                  </a:lnTo>
                  <a:lnTo>
                    <a:pt x="906" y="243"/>
                  </a:lnTo>
                  <a:lnTo>
                    <a:pt x="876" y="260"/>
                  </a:lnTo>
                  <a:lnTo>
                    <a:pt x="842" y="279"/>
                  </a:lnTo>
                  <a:lnTo>
                    <a:pt x="806" y="298"/>
                  </a:lnTo>
                  <a:lnTo>
                    <a:pt x="766" y="317"/>
                  </a:lnTo>
                  <a:lnTo>
                    <a:pt x="725" y="338"/>
                  </a:lnTo>
                  <a:lnTo>
                    <a:pt x="681" y="358"/>
                  </a:lnTo>
                  <a:lnTo>
                    <a:pt x="635" y="378"/>
                  </a:lnTo>
                  <a:lnTo>
                    <a:pt x="587" y="398"/>
                  </a:lnTo>
                  <a:lnTo>
                    <a:pt x="536" y="416"/>
                  </a:lnTo>
                  <a:lnTo>
                    <a:pt x="484" y="434"/>
                  </a:lnTo>
                  <a:lnTo>
                    <a:pt x="432" y="451"/>
                  </a:lnTo>
                  <a:lnTo>
                    <a:pt x="377" y="466"/>
                  </a:lnTo>
                  <a:lnTo>
                    <a:pt x="344" y="479"/>
                  </a:lnTo>
                  <a:lnTo>
                    <a:pt x="315" y="497"/>
                  </a:lnTo>
                  <a:lnTo>
                    <a:pt x="290" y="518"/>
                  </a:lnTo>
                  <a:lnTo>
                    <a:pt x="269" y="541"/>
                  </a:lnTo>
                  <a:lnTo>
                    <a:pt x="251" y="566"/>
                  </a:lnTo>
                  <a:lnTo>
                    <a:pt x="237" y="594"/>
                  </a:lnTo>
                  <a:lnTo>
                    <a:pt x="224" y="624"/>
                  </a:lnTo>
                  <a:lnTo>
                    <a:pt x="214" y="655"/>
                  </a:lnTo>
                  <a:lnTo>
                    <a:pt x="207" y="688"/>
                  </a:lnTo>
                  <a:lnTo>
                    <a:pt x="200" y="721"/>
                  </a:lnTo>
                  <a:lnTo>
                    <a:pt x="196" y="755"/>
                  </a:lnTo>
                  <a:lnTo>
                    <a:pt x="193" y="791"/>
                  </a:lnTo>
                  <a:lnTo>
                    <a:pt x="191" y="825"/>
                  </a:lnTo>
                  <a:lnTo>
                    <a:pt x="190" y="860"/>
                  </a:lnTo>
                  <a:lnTo>
                    <a:pt x="189" y="868"/>
                  </a:lnTo>
                  <a:lnTo>
                    <a:pt x="189" y="877"/>
                  </a:lnTo>
                  <a:lnTo>
                    <a:pt x="189" y="911"/>
                  </a:lnTo>
                  <a:lnTo>
                    <a:pt x="190" y="949"/>
                  </a:lnTo>
                  <a:lnTo>
                    <a:pt x="192" y="988"/>
                  </a:lnTo>
                  <a:lnTo>
                    <a:pt x="195" y="1027"/>
                  </a:lnTo>
                  <a:lnTo>
                    <a:pt x="198" y="1063"/>
                  </a:lnTo>
                  <a:lnTo>
                    <a:pt x="203" y="1094"/>
                  </a:lnTo>
                  <a:lnTo>
                    <a:pt x="225" y="1106"/>
                  </a:lnTo>
                  <a:lnTo>
                    <a:pt x="251" y="1119"/>
                  </a:lnTo>
                  <a:lnTo>
                    <a:pt x="283" y="1136"/>
                  </a:lnTo>
                  <a:lnTo>
                    <a:pt x="320" y="1152"/>
                  </a:lnTo>
                  <a:lnTo>
                    <a:pt x="362" y="1172"/>
                  </a:lnTo>
                  <a:lnTo>
                    <a:pt x="409" y="1191"/>
                  </a:lnTo>
                  <a:lnTo>
                    <a:pt x="462" y="1211"/>
                  </a:lnTo>
                  <a:lnTo>
                    <a:pt x="519" y="1232"/>
                  </a:lnTo>
                  <a:lnTo>
                    <a:pt x="580" y="1252"/>
                  </a:lnTo>
                  <a:lnTo>
                    <a:pt x="647" y="1273"/>
                  </a:lnTo>
                  <a:lnTo>
                    <a:pt x="719" y="1293"/>
                  </a:lnTo>
                  <a:lnTo>
                    <a:pt x="794" y="1311"/>
                  </a:lnTo>
                  <a:lnTo>
                    <a:pt x="875" y="1328"/>
                  </a:lnTo>
                  <a:lnTo>
                    <a:pt x="959" y="1343"/>
                  </a:lnTo>
                  <a:lnTo>
                    <a:pt x="1047" y="1357"/>
                  </a:lnTo>
                  <a:lnTo>
                    <a:pt x="1140" y="1368"/>
                  </a:lnTo>
                  <a:lnTo>
                    <a:pt x="1237" y="1376"/>
                  </a:lnTo>
                  <a:lnTo>
                    <a:pt x="1339" y="1382"/>
                  </a:lnTo>
                  <a:lnTo>
                    <a:pt x="1444" y="1383"/>
                  </a:lnTo>
                  <a:lnTo>
                    <a:pt x="1549" y="1382"/>
                  </a:lnTo>
                  <a:lnTo>
                    <a:pt x="1651" y="1376"/>
                  </a:lnTo>
                  <a:lnTo>
                    <a:pt x="1748" y="1368"/>
                  </a:lnTo>
                  <a:lnTo>
                    <a:pt x="1841" y="1357"/>
                  </a:lnTo>
                  <a:lnTo>
                    <a:pt x="1929" y="1343"/>
                  </a:lnTo>
                  <a:lnTo>
                    <a:pt x="2014" y="1328"/>
                  </a:lnTo>
                  <a:lnTo>
                    <a:pt x="2095" y="1311"/>
                  </a:lnTo>
                  <a:lnTo>
                    <a:pt x="2170" y="1293"/>
                  </a:lnTo>
                  <a:lnTo>
                    <a:pt x="2241" y="1273"/>
                  </a:lnTo>
                  <a:lnTo>
                    <a:pt x="2307" y="1253"/>
                  </a:lnTo>
                  <a:lnTo>
                    <a:pt x="2369" y="1233"/>
                  </a:lnTo>
                  <a:lnTo>
                    <a:pt x="2426" y="1212"/>
                  </a:lnTo>
                  <a:lnTo>
                    <a:pt x="2479" y="1191"/>
                  </a:lnTo>
                  <a:lnTo>
                    <a:pt x="2525" y="1172"/>
                  </a:lnTo>
                  <a:lnTo>
                    <a:pt x="2568" y="1153"/>
                  </a:lnTo>
                  <a:lnTo>
                    <a:pt x="2604" y="1136"/>
                  </a:lnTo>
                  <a:lnTo>
                    <a:pt x="2636" y="1120"/>
                  </a:lnTo>
                  <a:lnTo>
                    <a:pt x="2662" y="1107"/>
                  </a:lnTo>
                  <a:lnTo>
                    <a:pt x="2682" y="1094"/>
                  </a:lnTo>
                  <a:lnTo>
                    <a:pt x="2688" y="1063"/>
                  </a:lnTo>
                  <a:lnTo>
                    <a:pt x="2692" y="1027"/>
                  </a:lnTo>
                  <a:lnTo>
                    <a:pt x="2695" y="989"/>
                  </a:lnTo>
                  <a:lnTo>
                    <a:pt x="2697" y="950"/>
                  </a:lnTo>
                  <a:lnTo>
                    <a:pt x="2697" y="911"/>
                  </a:lnTo>
                  <a:lnTo>
                    <a:pt x="2698" y="877"/>
                  </a:lnTo>
                  <a:lnTo>
                    <a:pt x="2697" y="860"/>
                  </a:lnTo>
                  <a:lnTo>
                    <a:pt x="2696" y="826"/>
                  </a:lnTo>
                  <a:lnTo>
                    <a:pt x="2694" y="791"/>
                  </a:lnTo>
                  <a:lnTo>
                    <a:pt x="2691" y="756"/>
                  </a:lnTo>
                  <a:lnTo>
                    <a:pt x="2687" y="722"/>
                  </a:lnTo>
                  <a:lnTo>
                    <a:pt x="2680" y="688"/>
                  </a:lnTo>
                  <a:lnTo>
                    <a:pt x="2673" y="656"/>
                  </a:lnTo>
                  <a:lnTo>
                    <a:pt x="2663" y="625"/>
                  </a:lnTo>
                  <a:lnTo>
                    <a:pt x="2650" y="595"/>
                  </a:lnTo>
                  <a:lnTo>
                    <a:pt x="2636" y="567"/>
                  </a:lnTo>
                  <a:lnTo>
                    <a:pt x="2617" y="541"/>
                  </a:lnTo>
                  <a:lnTo>
                    <a:pt x="2597" y="519"/>
                  </a:lnTo>
                  <a:lnTo>
                    <a:pt x="2572" y="498"/>
                  </a:lnTo>
                  <a:lnTo>
                    <a:pt x="2543" y="481"/>
                  </a:lnTo>
                  <a:lnTo>
                    <a:pt x="2510" y="466"/>
                  </a:lnTo>
                  <a:lnTo>
                    <a:pt x="2455" y="452"/>
                  </a:lnTo>
                  <a:lnTo>
                    <a:pt x="2401" y="435"/>
                  </a:lnTo>
                  <a:lnTo>
                    <a:pt x="2350" y="416"/>
                  </a:lnTo>
                  <a:lnTo>
                    <a:pt x="2300" y="398"/>
                  </a:lnTo>
                  <a:lnTo>
                    <a:pt x="2252" y="379"/>
                  </a:lnTo>
                  <a:lnTo>
                    <a:pt x="2205" y="359"/>
                  </a:lnTo>
                  <a:lnTo>
                    <a:pt x="2162" y="339"/>
                  </a:lnTo>
                  <a:lnTo>
                    <a:pt x="2119" y="318"/>
                  </a:lnTo>
                  <a:lnTo>
                    <a:pt x="2080" y="299"/>
                  </a:lnTo>
                  <a:lnTo>
                    <a:pt x="2044" y="279"/>
                  </a:lnTo>
                  <a:lnTo>
                    <a:pt x="2011" y="261"/>
                  </a:lnTo>
                  <a:lnTo>
                    <a:pt x="1980" y="244"/>
                  </a:lnTo>
                  <a:lnTo>
                    <a:pt x="1953" y="227"/>
                  </a:lnTo>
                  <a:lnTo>
                    <a:pt x="1929" y="213"/>
                  </a:lnTo>
                  <a:lnTo>
                    <a:pt x="1910" y="200"/>
                  </a:lnTo>
                  <a:lnTo>
                    <a:pt x="1893" y="190"/>
                  </a:lnTo>
                  <a:lnTo>
                    <a:pt x="1881" y="182"/>
                  </a:lnTo>
                  <a:lnTo>
                    <a:pt x="1873" y="176"/>
                  </a:lnTo>
                  <a:lnTo>
                    <a:pt x="1868" y="173"/>
                  </a:lnTo>
                  <a:lnTo>
                    <a:pt x="1852" y="158"/>
                  </a:lnTo>
                  <a:lnTo>
                    <a:pt x="1840" y="142"/>
                  </a:lnTo>
                  <a:lnTo>
                    <a:pt x="1831" y="122"/>
                  </a:lnTo>
                  <a:lnTo>
                    <a:pt x="1828" y="101"/>
                  </a:lnTo>
                  <a:lnTo>
                    <a:pt x="1829" y="81"/>
                  </a:lnTo>
                  <a:lnTo>
                    <a:pt x="1834" y="60"/>
                  </a:lnTo>
                  <a:lnTo>
                    <a:pt x="1845" y="41"/>
                  </a:lnTo>
                  <a:lnTo>
                    <a:pt x="1859" y="25"/>
                  </a:lnTo>
                  <a:lnTo>
                    <a:pt x="1877" y="12"/>
                  </a:lnTo>
                  <a:lnTo>
                    <a:pt x="1896" y="4"/>
                  </a:lnTo>
                  <a:lnTo>
                    <a:pt x="1917" y="1"/>
                  </a:lnTo>
                  <a:lnTo>
                    <a:pt x="1938" y="2"/>
                  </a:lnTo>
                  <a:lnTo>
                    <a:pt x="1957" y="7"/>
                  </a:lnTo>
                  <a:lnTo>
                    <a:pt x="1977" y="18"/>
                  </a:lnTo>
                  <a:lnTo>
                    <a:pt x="1980" y="20"/>
                  </a:lnTo>
                  <a:lnTo>
                    <a:pt x="1987" y="25"/>
                  </a:lnTo>
                  <a:lnTo>
                    <a:pt x="2000" y="32"/>
                  </a:lnTo>
                  <a:lnTo>
                    <a:pt x="2015" y="42"/>
                  </a:lnTo>
                  <a:lnTo>
                    <a:pt x="2035" y="55"/>
                  </a:lnTo>
                  <a:lnTo>
                    <a:pt x="2060" y="69"/>
                  </a:lnTo>
                  <a:lnTo>
                    <a:pt x="2086" y="86"/>
                  </a:lnTo>
                  <a:lnTo>
                    <a:pt x="2117" y="102"/>
                  </a:lnTo>
                  <a:lnTo>
                    <a:pt x="2150" y="121"/>
                  </a:lnTo>
                  <a:lnTo>
                    <a:pt x="2188" y="141"/>
                  </a:lnTo>
                  <a:lnTo>
                    <a:pt x="2227" y="159"/>
                  </a:lnTo>
                  <a:lnTo>
                    <a:pt x="2269" y="179"/>
                  </a:lnTo>
                  <a:lnTo>
                    <a:pt x="2313" y="198"/>
                  </a:lnTo>
                  <a:lnTo>
                    <a:pt x="2359" y="218"/>
                  </a:lnTo>
                  <a:lnTo>
                    <a:pt x="2408" y="236"/>
                  </a:lnTo>
                  <a:lnTo>
                    <a:pt x="2457" y="253"/>
                  </a:lnTo>
                  <a:lnTo>
                    <a:pt x="2508" y="269"/>
                  </a:lnTo>
                  <a:lnTo>
                    <a:pt x="2561" y="283"/>
                  </a:lnTo>
                  <a:lnTo>
                    <a:pt x="2564" y="284"/>
                  </a:lnTo>
                  <a:lnTo>
                    <a:pt x="2568" y="285"/>
                  </a:lnTo>
                  <a:lnTo>
                    <a:pt x="2611" y="303"/>
                  </a:lnTo>
                  <a:lnTo>
                    <a:pt x="2650" y="323"/>
                  </a:lnTo>
                  <a:lnTo>
                    <a:pt x="2685" y="346"/>
                  </a:lnTo>
                  <a:lnTo>
                    <a:pt x="2718" y="371"/>
                  </a:lnTo>
                  <a:lnTo>
                    <a:pt x="2745" y="399"/>
                  </a:lnTo>
                  <a:lnTo>
                    <a:pt x="2770" y="428"/>
                  </a:lnTo>
                  <a:lnTo>
                    <a:pt x="2791" y="459"/>
                  </a:lnTo>
                  <a:lnTo>
                    <a:pt x="2810" y="491"/>
                  </a:lnTo>
                  <a:lnTo>
                    <a:pt x="2826" y="524"/>
                  </a:lnTo>
                  <a:lnTo>
                    <a:pt x="2839" y="557"/>
                  </a:lnTo>
                  <a:lnTo>
                    <a:pt x="2851" y="590"/>
                  </a:lnTo>
                  <a:lnTo>
                    <a:pt x="2860" y="624"/>
                  </a:lnTo>
                  <a:lnTo>
                    <a:pt x="2867" y="657"/>
                  </a:lnTo>
                  <a:lnTo>
                    <a:pt x="2872" y="690"/>
                  </a:lnTo>
                  <a:lnTo>
                    <a:pt x="2878" y="721"/>
                  </a:lnTo>
                  <a:lnTo>
                    <a:pt x="2881" y="751"/>
                  </a:lnTo>
                  <a:lnTo>
                    <a:pt x="2883" y="780"/>
                  </a:lnTo>
                  <a:lnTo>
                    <a:pt x="2884" y="807"/>
                  </a:lnTo>
                  <a:lnTo>
                    <a:pt x="2885" y="832"/>
                  </a:lnTo>
                  <a:lnTo>
                    <a:pt x="2886" y="855"/>
                  </a:lnTo>
                  <a:lnTo>
                    <a:pt x="2886" y="864"/>
                  </a:lnTo>
                  <a:lnTo>
                    <a:pt x="2887" y="872"/>
                  </a:lnTo>
                  <a:lnTo>
                    <a:pt x="2887" y="874"/>
                  </a:lnTo>
                  <a:lnTo>
                    <a:pt x="2887" y="888"/>
                  </a:lnTo>
                  <a:lnTo>
                    <a:pt x="2887" y="907"/>
                  </a:lnTo>
                  <a:lnTo>
                    <a:pt x="2886" y="933"/>
                  </a:lnTo>
                  <a:lnTo>
                    <a:pt x="2886" y="962"/>
                  </a:lnTo>
                  <a:lnTo>
                    <a:pt x="2884" y="994"/>
                  </a:lnTo>
                  <a:lnTo>
                    <a:pt x="2882" y="1029"/>
                  </a:lnTo>
                  <a:lnTo>
                    <a:pt x="2879" y="1064"/>
                  </a:lnTo>
                  <a:lnTo>
                    <a:pt x="2875" y="1099"/>
                  </a:lnTo>
                  <a:lnTo>
                    <a:pt x="2868" y="1133"/>
                  </a:lnTo>
                  <a:lnTo>
                    <a:pt x="2861" y="1165"/>
                  </a:lnTo>
                  <a:lnTo>
                    <a:pt x="2853" y="1191"/>
                  </a:lnTo>
                  <a:lnTo>
                    <a:pt x="2844" y="1209"/>
                  </a:lnTo>
                  <a:lnTo>
                    <a:pt x="2831" y="1225"/>
                  </a:lnTo>
                  <a:lnTo>
                    <a:pt x="2817" y="1236"/>
                  </a:lnTo>
                  <a:lnTo>
                    <a:pt x="2812" y="1239"/>
                  </a:lnTo>
                  <a:lnTo>
                    <a:pt x="2802" y="1245"/>
                  </a:lnTo>
                  <a:lnTo>
                    <a:pt x="2788" y="1253"/>
                  </a:lnTo>
                  <a:lnTo>
                    <a:pt x="2769" y="1264"/>
                  </a:lnTo>
                  <a:lnTo>
                    <a:pt x="2746" y="1276"/>
                  </a:lnTo>
                  <a:lnTo>
                    <a:pt x="2720" y="1291"/>
                  </a:lnTo>
                  <a:lnTo>
                    <a:pt x="2688" y="1306"/>
                  </a:lnTo>
                  <a:lnTo>
                    <a:pt x="2651" y="1324"/>
                  </a:lnTo>
                  <a:lnTo>
                    <a:pt x="2612" y="1341"/>
                  </a:lnTo>
                  <a:lnTo>
                    <a:pt x="2568" y="1360"/>
                  </a:lnTo>
                  <a:lnTo>
                    <a:pt x="2519" y="1380"/>
                  </a:lnTo>
                  <a:lnTo>
                    <a:pt x="2467" y="1399"/>
                  </a:lnTo>
                  <a:lnTo>
                    <a:pt x="2411" y="1419"/>
                  </a:lnTo>
                  <a:lnTo>
                    <a:pt x="2351" y="1438"/>
                  </a:lnTo>
                  <a:lnTo>
                    <a:pt x="2287" y="1458"/>
                  </a:lnTo>
                  <a:lnTo>
                    <a:pt x="2219" y="1477"/>
                  </a:lnTo>
                  <a:lnTo>
                    <a:pt x="2146" y="1494"/>
                  </a:lnTo>
                  <a:lnTo>
                    <a:pt x="2071" y="1510"/>
                  </a:lnTo>
                  <a:lnTo>
                    <a:pt x="1992" y="1525"/>
                  </a:lnTo>
                  <a:lnTo>
                    <a:pt x="1910" y="1539"/>
                  </a:lnTo>
                  <a:lnTo>
                    <a:pt x="1823" y="1550"/>
                  </a:lnTo>
                  <a:lnTo>
                    <a:pt x="1734" y="1559"/>
                  </a:lnTo>
                  <a:lnTo>
                    <a:pt x="1640" y="1567"/>
                  </a:lnTo>
                  <a:lnTo>
                    <a:pt x="1544" y="1571"/>
                  </a:lnTo>
                  <a:lnTo>
                    <a:pt x="1444" y="1572"/>
                  </a:lnTo>
                  <a:lnTo>
                    <a:pt x="1341" y="1571"/>
                  </a:lnTo>
                  <a:lnTo>
                    <a:pt x="1240" y="1566"/>
                  </a:lnTo>
                  <a:lnTo>
                    <a:pt x="1143" y="1558"/>
                  </a:lnTo>
                  <a:lnTo>
                    <a:pt x="1050" y="1548"/>
                  </a:lnTo>
                  <a:lnTo>
                    <a:pt x="962" y="1536"/>
                  </a:lnTo>
                  <a:lnTo>
                    <a:pt x="876" y="1522"/>
                  </a:lnTo>
                  <a:lnTo>
                    <a:pt x="795" y="1506"/>
                  </a:lnTo>
                  <a:lnTo>
                    <a:pt x="718" y="1488"/>
                  </a:lnTo>
                  <a:lnTo>
                    <a:pt x="645" y="1469"/>
                  </a:lnTo>
                  <a:lnTo>
                    <a:pt x="575" y="1450"/>
                  </a:lnTo>
                  <a:lnTo>
                    <a:pt x="510" y="1430"/>
                  </a:lnTo>
                  <a:lnTo>
                    <a:pt x="449" y="1409"/>
                  </a:lnTo>
                  <a:lnTo>
                    <a:pt x="392" y="1389"/>
                  </a:lnTo>
                  <a:lnTo>
                    <a:pt x="341" y="1368"/>
                  </a:lnTo>
                  <a:lnTo>
                    <a:pt x="293" y="1349"/>
                  </a:lnTo>
                  <a:lnTo>
                    <a:pt x="250" y="1330"/>
                  </a:lnTo>
                  <a:lnTo>
                    <a:pt x="211" y="1311"/>
                  </a:lnTo>
                  <a:lnTo>
                    <a:pt x="177" y="1295"/>
                  </a:lnTo>
                  <a:lnTo>
                    <a:pt x="148" y="1279"/>
                  </a:lnTo>
                  <a:lnTo>
                    <a:pt x="123" y="1266"/>
                  </a:lnTo>
                  <a:lnTo>
                    <a:pt x="103" y="1254"/>
                  </a:lnTo>
                  <a:lnTo>
                    <a:pt x="88" y="1246"/>
                  </a:lnTo>
                  <a:lnTo>
                    <a:pt x="77" y="1239"/>
                  </a:lnTo>
                  <a:lnTo>
                    <a:pt x="72" y="1236"/>
                  </a:lnTo>
                  <a:lnTo>
                    <a:pt x="57" y="1225"/>
                  </a:lnTo>
                  <a:lnTo>
                    <a:pt x="44" y="1209"/>
                  </a:lnTo>
                  <a:lnTo>
                    <a:pt x="36" y="1191"/>
                  </a:lnTo>
                  <a:lnTo>
                    <a:pt x="27" y="1164"/>
                  </a:lnTo>
                  <a:lnTo>
                    <a:pt x="20" y="1133"/>
                  </a:lnTo>
                  <a:lnTo>
                    <a:pt x="13" y="1098"/>
                  </a:lnTo>
                  <a:lnTo>
                    <a:pt x="8" y="1063"/>
                  </a:lnTo>
                  <a:lnTo>
                    <a:pt x="5" y="1028"/>
                  </a:lnTo>
                  <a:lnTo>
                    <a:pt x="3" y="994"/>
                  </a:lnTo>
                  <a:lnTo>
                    <a:pt x="1" y="961"/>
                  </a:lnTo>
                  <a:lnTo>
                    <a:pt x="0" y="932"/>
                  </a:lnTo>
                  <a:lnTo>
                    <a:pt x="0" y="907"/>
                  </a:lnTo>
                  <a:lnTo>
                    <a:pt x="0" y="887"/>
                  </a:lnTo>
                  <a:lnTo>
                    <a:pt x="0" y="873"/>
                  </a:lnTo>
                  <a:lnTo>
                    <a:pt x="0" y="871"/>
                  </a:lnTo>
                  <a:lnTo>
                    <a:pt x="1" y="854"/>
                  </a:lnTo>
                  <a:lnTo>
                    <a:pt x="1" y="832"/>
                  </a:lnTo>
                  <a:lnTo>
                    <a:pt x="2" y="807"/>
                  </a:lnTo>
                  <a:lnTo>
                    <a:pt x="4" y="780"/>
                  </a:lnTo>
                  <a:lnTo>
                    <a:pt x="6" y="751"/>
                  </a:lnTo>
                  <a:lnTo>
                    <a:pt x="9" y="721"/>
                  </a:lnTo>
                  <a:lnTo>
                    <a:pt x="13" y="689"/>
                  </a:lnTo>
                  <a:lnTo>
                    <a:pt x="20" y="657"/>
                  </a:lnTo>
                  <a:lnTo>
                    <a:pt x="27" y="624"/>
                  </a:lnTo>
                  <a:lnTo>
                    <a:pt x="36" y="590"/>
                  </a:lnTo>
                  <a:lnTo>
                    <a:pt x="48" y="557"/>
                  </a:lnTo>
                  <a:lnTo>
                    <a:pt x="61" y="523"/>
                  </a:lnTo>
                  <a:lnTo>
                    <a:pt x="76" y="491"/>
                  </a:lnTo>
                  <a:lnTo>
                    <a:pt x="95" y="459"/>
                  </a:lnTo>
                  <a:lnTo>
                    <a:pt x="117" y="428"/>
                  </a:lnTo>
                  <a:lnTo>
                    <a:pt x="142" y="399"/>
                  </a:lnTo>
                  <a:lnTo>
                    <a:pt x="169" y="371"/>
                  </a:lnTo>
                  <a:lnTo>
                    <a:pt x="200" y="345"/>
                  </a:lnTo>
                  <a:lnTo>
                    <a:pt x="237" y="322"/>
                  </a:lnTo>
                  <a:lnTo>
                    <a:pt x="276" y="302"/>
                  </a:lnTo>
                  <a:lnTo>
                    <a:pt x="319" y="285"/>
                  </a:lnTo>
                  <a:lnTo>
                    <a:pt x="322" y="284"/>
                  </a:lnTo>
                  <a:lnTo>
                    <a:pt x="326" y="283"/>
                  </a:lnTo>
                  <a:lnTo>
                    <a:pt x="379" y="269"/>
                  </a:lnTo>
                  <a:lnTo>
                    <a:pt x="430" y="252"/>
                  </a:lnTo>
                  <a:lnTo>
                    <a:pt x="479" y="236"/>
                  </a:lnTo>
                  <a:lnTo>
                    <a:pt x="528" y="217"/>
                  </a:lnTo>
                  <a:lnTo>
                    <a:pt x="574" y="197"/>
                  </a:lnTo>
                  <a:lnTo>
                    <a:pt x="619" y="179"/>
                  </a:lnTo>
                  <a:lnTo>
                    <a:pt x="660" y="159"/>
                  </a:lnTo>
                  <a:lnTo>
                    <a:pt x="699" y="140"/>
                  </a:lnTo>
                  <a:lnTo>
                    <a:pt x="736" y="120"/>
                  </a:lnTo>
                  <a:lnTo>
                    <a:pt x="769" y="102"/>
                  </a:lnTo>
                  <a:lnTo>
                    <a:pt x="800" y="85"/>
                  </a:lnTo>
                  <a:lnTo>
                    <a:pt x="827" y="69"/>
                  </a:lnTo>
                  <a:lnTo>
                    <a:pt x="851" y="55"/>
                  </a:lnTo>
                  <a:lnTo>
                    <a:pt x="872" y="42"/>
                  </a:lnTo>
                  <a:lnTo>
                    <a:pt x="887" y="32"/>
                  </a:lnTo>
                  <a:lnTo>
                    <a:pt x="900" y="24"/>
                  </a:lnTo>
                  <a:lnTo>
                    <a:pt x="907" y="19"/>
                  </a:lnTo>
                  <a:lnTo>
                    <a:pt x="910" y="17"/>
                  </a:lnTo>
                  <a:lnTo>
                    <a:pt x="929" y="6"/>
                  </a:lnTo>
                  <a:lnTo>
                    <a:pt x="949" y="1"/>
                  </a:lnTo>
                  <a:lnTo>
                    <a:pt x="9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8613457-A0A4-6348-87F5-A3217D2B8D58}"/>
              </a:ext>
            </a:extLst>
          </p:cNvPr>
          <p:cNvSpPr txBox="1"/>
          <p:nvPr/>
        </p:nvSpPr>
        <p:spPr>
          <a:xfrm>
            <a:off x="9010909" y="2563194"/>
            <a:ext cx="1569396" cy="27432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dist"/>
            <a:r>
              <a:rPr lang="pt-BR" sz="1200" dirty="0">
                <a:latin typeface="Montserrat" panose="00000500000000000000" pitchFamily="2" charset="0"/>
              </a:rPr>
              <a:t>Núcleo Tecnológico</a:t>
            </a:r>
            <a:endParaRPr kumimoji="1" lang="pt-PT" altLang="pt-PT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EC2659B-D249-B643-81D7-4A848CAEAB77}"/>
              </a:ext>
            </a:extLst>
          </p:cNvPr>
          <p:cNvGrpSpPr/>
          <p:nvPr/>
        </p:nvGrpSpPr>
        <p:grpSpPr>
          <a:xfrm>
            <a:off x="9637293" y="2114618"/>
            <a:ext cx="316629" cy="316630"/>
            <a:chOff x="6263730" y="336572"/>
            <a:chExt cx="316629" cy="31663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AB35FA62-8613-EF43-9083-4A062F8A5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3730" y="336572"/>
              <a:ext cx="316629" cy="316630"/>
            </a:xfrm>
            <a:custGeom>
              <a:avLst/>
              <a:gdLst>
                <a:gd name="T0" fmla="*/ 1446 w 3370"/>
                <a:gd name="T1" fmla="*/ 543 h 3371"/>
                <a:gd name="T2" fmla="*/ 1099 w 3370"/>
                <a:gd name="T3" fmla="*/ 703 h 3371"/>
                <a:gd name="T4" fmla="*/ 750 w 3370"/>
                <a:gd name="T5" fmla="*/ 523 h 3371"/>
                <a:gd name="T6" fmla="*/ 518 w 3370"/>
                <a:gd name="T7" fmla="*/ 737 h 3371"/>
                <a:gd name="T8" fmla="*/ 710 w 3370"/>
                <a:gd name="T9" fmla="*/ 1069 h 3371"/>
                <a:gd name="T10" fmla="*/ 568 w 3370"/>
                <a:gd name="T11" fmla="*/ 1428 h 3371"/>
                <a:gd name="T12" fmla="*/ 192 w 3370"/>
                <a:gd name="T13" fmla="*/ 1536 h 3371"/>
                <a:gd name="T14" fmla="*/ 524 w 3370"/>
                <a:gd name="T15" fmla="*/ 1916 h 3371"/>
                <a:gd name="T16" fmla="*/ 665 w 3370"/>
                <a:gd name="T17" fmla="*/ 2204 h 3371"/>
                <a:gd name="T18" fmla="*/ 526 w 3370"/>
                <a:gd name="T19" fmla="*/ 2621 h 3371"/>
                <a:gd name="T20" fmla="*/ 749 w 3370"/>
                <a:gd name="T21" fmla="*/ 2861 h 3371"/>
                <a:gd name="T22" fmla="*/ 1044 w 3370"/>
                <a:gd name="T23" fmla="*/ 2666 h 3371"/>
                <a:gd name="T24" fmla="*/ 1325 w 3370"/>
                <a:gd name="T25" fmla="*/ 2773 h 3371"/>
                <a:gd name="T26" fmla="*/ 1519 w 3370"/>
                <a:gd name="T27" fmla="*/ 3167 h 3371"/>
                <a:gd name="T28" fmla="*/ 1851 w 3370"/>
                <a:gd name="T29" fmla="*/ 3167 h 3371"/>
                <a:gd name="T30" fmla="*/ 2048 w 3370"/>
                <a:gd name="T31" fmla="*/ 2773 h 3371"/>
                <a:gd name="T32" fmla="*/ 2351 w 3370"/>
                <a:gd name="T33" fmla="*/ 2666 h 3371"/>
                <a:gd name="T34" fmla="*/ 2631 w 3370"/>
                <a:gd name="T35" fmla="*/ 2854 h 3371"/>
                <a:gd name="T36" fmla="*/ 2676 w 3370"/>
                <a:gd name="T37" fmla="*/ 2370 h 3371"/>
                <a:gd name="T38" fmla="*/ 2743 w 3370"/>
                <a:gd name="T39" fmla="*/ 2123 h 3371"/>
                <a:gd name="T40" fmla="*/ 2870 w 3370"/>
                <a:gd name="T41" fmla="*/ 1902 h 3371"/>
                <a:gd name="T42" fmla="*/ 3181 w 3370"/>
                <a:gd name="T43" fmla="*/ 1529 h 3371"/>
                <a:gd name="T44" fmla="*/ 2803 w 3370"/>
                <a:gd name="T45" fmla="*/ 1421 h 3371"/>
                <a:gd name="T46" fmla="*/ 2659 w 3370"/>
                <a:gd name="T47" fmla="*/ 1063 h 3371"/>
                <a:gd name="T48" fmla="*/ 2849 w 3370"/>
                <a:gd name="T49" fmla="*/ 732 h 3371"/>
                <a:gd name="T50" fmla="*/ 2618 w 3370"/>
                <a:gd name="T51" fmla="*/ 519 h 3371"/>
                <a:gd name="T52" fmla="*/ 2268 w 3370"/>
                <a:gd name="T53" fmla="*/ 700 h 3371"/>
                <a:gd name="T54" fmla="*/ 1913 w 3370"/>
                <a:gd name="T55" fmla="*/ 540 h 3371"/>
                <a:gd name="T56" fmla="*/ 1532 w 3370"/>
                <a:gd name="T57" fmla="*/ 189 h 3371"/>
                <a:gd name="T58" fmla="*/ 1973 w 3370"/>
                <a:gd name="T59" fmla="*/ 60 h 3371"/>
                <a:gd name="T60" fmla="*/ 2233 w 3370"/>
                <a:gd name="T61" fmla="*/ 468 h 3371"/>
                <a:gd name="T62" fmla="*/ 2659 w 3370"/>
                <a:gd name="T63" fmla="*/ 331 h 3371"/>
                <a:gd name="T64" fmla="*/ 3022 w 3370"/>
                <a:gd name="T65" fmla="*/ 652 h 3371"/>
                <a:gd name="T66" fmla="*/ 3005 w 3370"/>
                <a:gd name="T67" fmla="*/ 868 h 3371"/>
                <a:gd name="T68" fmla="*/ 3260 w 3370"/>
                <a:gd name="T69" fmla="*/ 1353 h 3371"/>
                <a:gd name="T70" fmla="*/ 3370 w 3370"/>
                <a:gd name="T71" fmla="*/ 1537 h 3371"/>
                <a:gd name="T72" fmla="*/ 3286 w 3370"/>
                <a:gd name="T73" fmla="*/ 2001 h 3371"/>
                <a:gd name="T74" fmla="*/ 2865 w 3370"/>
                <a:gd name="T75" fmla="*/ 2309 h 3371"/>
                <a:gd name="T76" fmla="*/ 3033 w 3370"/>
                <a:gd name="T77" fmla="*/ 2690 h 3371"/>
                <a:gd name="T78" fmla="*/ 2689 w 3370"/>
                <a:gd name="T79" fmla="*/ 3034 h 3371"/>
                <a:gd name="T80" fmla="*/ 2309 w 3370"/>
                <a:gd name="T81" fmla="*/ 2866 h 3371"/>
                <a:gd name="T82" fmla="*/ 2001 w 3370"/>
                <a:gd name="T83" fmla="*/ 3287 h 3371"/>
                <a:gd name="T84" fmla="*/ 1536 w 3370"/>
                <a:gd name="T85" fmla="*/ 3371 h 3371"/>
                <a:gd name="T86" fmla="*/ 1352 w 3370"/>
                <a:gd name="T87" fmla="*/ 3260 h 3371"/>
                <a:gd name="T88" fmla="*/ 871 w 3370"/>
                <a:gd name="T89" fmla="*/ 3010 h 3371"/>
                <a:gd name="T90" fmla="*/ 656 w 3370"/>
                <a:gd name="T91" fmla="*/ 3026 h 3371"/>
                <a:gd name="T92" fmla="*/ 335 w 3370"/>
                <a:gd name="T93" fmla="*/ 2663 h 3371"/>
                <a:gd name="T94" fmla="*/ 473 w 3370"/>
                <a:gd name="T95" fmla="*/ 2242 h 3371"/>
                <a:gd name="T96" fmla="*/ 60 w 3370"/>
                <a:gd name="T97" fmla="*/ 1988 h 3371"/>
                <a:gd name="T98" fmla="*/ 3 w 3370"/>
                <a:gd name="T99" fmla="*/ 1511 h 3371"/>
                <a:gd name="T100" fmla="*/ 141 w 3370"/>
                <a:gd name="T101" fmla="*/ 1347 h 3371"/>
                <a:gd name="T102" fmla="*/ 344 w 3370"/>
                <a:gd name="T103" fmla="*/ 843 h 3371"/>
                <a:gd name="T104" fmla="*/ 361 w 3370"/>
                <a:gd name="T105" fmla="*/ 629 h 3371"/>
                <a:gd name="T106" fmla="*/ 741 w 3370"/>
                <a:gd name="T107" fmla="*/ 332 h 3371"/>
                <a:gd name="T108" fmla="*/ 1206 w 3370"/>
                <a:gd name="T109" fmla="*/ 440 h 3371"/>
                <a:gd name="T110" fmla="*/ 1409 w 3370"/>
                <a:gd name="T111" fmla="*/ 40 h 3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0" h="3370">
                  <a:moveTo>
                    <a:pt x="1532" y="189"/>
                  </a:moveTo>
                  <a:lnTo>
                    <a:pt x="1524" y="192"/>
                  </a:lnTo>
                  <a:lnTo>
                    <a:pt x="1518" y="198"/>
                  </a:lnTo>
                  <a:lnTo>
                    <a:pt x="1513" y="205"/>
                  </a:lnTo>
                  <a:lnTo>
                    <a:pt x="1463" y="503"/>
                  </a:lnTo>
                  <a:lnTo>
                    <a:pt x="1457" y="524"/>
                  </a:lnTo>
                  <a:lnTo>
                    <a:pt x="1446" y="543"/>
                  </a:lnTo>
                  <a:lnTo>
                    <a:pt x="1432" y="558"/>
                  </a:lnTo>
                  <a:lnTo>
                    <a:pt x="1414" y="571"/>
                  </a:lnTo>
                  <a:lnTo>
                    <a:pt x="1394" y="579"/>
                  </a:lnTo>
                  <a:lnTo>
                    <a:pt x="1317" y="602"/>
                  </a:lnTo>
                  <a:lnTo>
                    <a:pt x="1242" y="631"/>
                  </a:lnTo>
                  <a:lnTo>
                    <a:pt x="1169" y="665"/>
                  </a:lnTo>
                  <a:lnTo>
                    <a:pt x="1099" y="703"/>
                  </a:lnTo>
                  <a:lnTo>
                    <a:pt x="1079" y="712"/>
                  </a:lnTo>
                  <a:lnTo>
                    <a:pt x="1058" y="716"/>
                  </a:lnTo>
                  <a:lnTo>
                    <a:pt x="1036" y="715"/>
                  </a:lnTo>
                  <a:lnTo>
                    <a:pt x="1015" y="710"/>
                  </a:lnTo>
                  <a:lnTo>
                    <a:pt x="995" y="699"/>
                  </a:lnTo>
                  <a:lnTo>
                    <a:pt x="753" y="525"/>
                  </a:lnTo>
                  <a:lnTo>
                    <a:pt x="750" y="523"/>
                  </a:lnTo>
                  <a:lnTo>
                    <a:pt x="745" y="522"/>
                  </a:lnTo>
                  <a:lnTo>
                    <a:pt x="741" y="522"/>
                  </a:lnTo>
                  <a:lnTo>
                    <a:pt x="738" y="522"/>
                  </a:lnTo>
                  <a:lnTo>
                    <a:pt x="735" y="523"/>
                  </a:lnTo>
                  <a:lnTo>
                    <a:pt x="732" y="524"/>
                  </a:lnTo>
                  <a:lnTo>
                    <a:pt x="728" y="527"/>
                  </a:lnTo>
                  <a:lnTo>
                    <a:pt x="518" y="737"/>
                  </a:lnTo>
                  <a:lnTo>
                    <a:pt x="514" y="745"/>
                  </a:lnTo>
                  <a:lnTo>
                    <a:pt x="513" y="754"/>
                  </a:lnTo>
                  <a:lnTo>
                    <a:pt x="516" y="762"/>
                  </a:lnTo>
                  <a:lnTo>
                    <a:pt x="691" y="1008"/>
                  </a:lnTo>
                  <a:lnTo>
                    <a:pt x="702" y="1027"/>
                  </a:lnTo>
                  <a:lnTo>
                    <a:pt x="709" y="1048"/>
                  </a:lnTo>
                  <a:lnTo>
                    <a:pt x="710" y="1069"/>
                  </a:lnTo>
                  <a:lnTo>
                    <a:pt x="706" y="1091"/>
                  </a:lnTo>
                  <a:lnTo>
                    <a:pt x="696" y="1111"/>
                  </a:lnTo>
                  <a:lnTo>
                    <a:pt x="658" y="1181"/>
                  </a:lnTo>
                  <a:lnTo>
                    <a:pt x="626" y="1255"/>
                  </a:lnTo>
                  <a:lnTo>
                    <a:pt x="598" y="1329"/>
                  </a:lnTo>
                  <a:lnTo>
                    <a:pt x="576" y="1406"/>
                  </a:lnTo>
                  <a:lnTo>
                    <a:pt x="568" y="1428"/>
                  </a:lnTo>
                  <a:lnTo>
                    <a:pt x="556" y="1445"/>
                  </a:lnTo>
                  <a:lnTo>
                    <a:pt x="540" y="1460"/>
                  </a:lnTo>
                  <a:lnTo>
                    <a:pt x="521" y="1471"/>
                  </a:lnTo>
                  <a:lnTo>
                    <a:pt x="500" y="1477"/>
                  </a:lnTo>
                  <a:lnTo>
                    <a:pt x="206" y="1526"/>
                  </a:lnTo>
                  <a:lnTo>
                    <a:pt x="198" y="1529"/>
                  </a:lnTo>
                  <a:lnTo>
                    <a:pt x="192" y="1536"/>
                  </a:lnTo>
                  <a:lnTo>
                    <a:pt x="190" y="1545"/>
                  </a:lnTo>
                  <a:lnTo>
                    <a:pt x="190" y="1841"/>
                  </a:lnTo>
                  <a:lnTo>
                    <a:pt x="192" y="1850"/>
                  </a:lnTo>
                  <a:lnTo>
                    <a:pt x="198" y="1856"/>
                  </a:lnTo>
                  <a:lnTo>
                    <a:pt x="206" y="1859"/>
                  </a:lnTo>
                  <a:lnTo>
                    <a:pt x="504" y="1910"/>
                  </a:lnTo>
                  <a:lnTo>
                    <a:pt x="524" y="1916"/>
                  </a:lnTo>
                  <a:lnTo>
                    <a:pt x="544" y="1927"/>
                  </a:lnTo>
                  <a:lnTo>
                    <a:pt x="559" y="1942"/>
                  </a:lnTo>
                  <a:lnTo>
                    <a:pt x="571" y="1959"/>
                  </a:lnTo>
                  <a:lnTo>
                    <a:pt x="580" y="1980"/>
                  </a:lnTo>
                  <a:lnTo>
                    <a:pt x="602" y="2057"/>
                  </a:lnTo>
                  <a:lnTo>
                    <a:pt x="631" y="2131"/>
                  </a:lnTo>
                  <a:lnTo>
                    <a:pt x="665" y="2204"/>
                  </a:lnTo>
                  <a:lnTo>
                    <a:pt x="703" y="2274"/>
                  </a:lnTo>
                  <a:lnTo>
                    <a:pt x="713" y="2294"/>
                  </a:lnTo>
                  <a:lnTo>
                    <a:pt x="717" y="2316"/>
                  </a:lnTo>
                  <a:lnTo>
                    <a:pt x="716" y="2337"/>
                  </a:lnTo>
                  <a:lnTo>
                    <a:pt x="710" y="2359"/>
                  </a:lnTo>
                  <a:lnTo>
                    <a:pt x="699" y="2378"/>
                  </a:lnTo>
                  <a:lnTo>
                    <a:pt x="526" y="2621"/>
                  </a:lnTo>
                  <a:lnTo>
                    <a:pt x="523" y="2629"/>
                  </a:lnTo>
                  <a:lnTo>
                    <a:pt x="524" y="2637"/>
                  </a:lnTo>
                  <a:lnTo>
                    <a:pt x="528" y="2646"/>
                  </a:lnTo>
                  <a:lnTo>
                    <a:pt x="738" y="2855"/>
                  </a:lnTo>
                  <a:lnTo>
                    <a:pt x="741" y="2858"/>
                  </a:lnTo>
                  <a:lnTo>
                    <a:pt x="745" y="2860"/>
                  </a:lnTo>
                  <a:lnTo>
                    <a:pt x="749" y="2861"/>
                  </a:lnTo>
                  <a:lnTo>
                    <a:pt x="752" y="2861"/>
                  </a:lnTo>
                  <a:lnTo>
                    <a:pt x="755" y="2861"/>
                  </a:lnTo>
                  <a:lnTo>
                    <a:pt x="759" y="2859"/>
                  </a:lnTo>
                  <a:lnTo>
                    <a:pt x="762" y="2858"/>
                  </a:lnTo>
                  <a:lnTo>
                    <a:pt x="1009" y="2681"/>
                  </a:lnTo>
                  <a:lnTo>
                    <a:pt x="1026" y="2672"/>
                  </a:lnTo>
                  <a:lnTo>
                    <a:pt x="1044" y="2666"/>
                  </a:lnTo>
                  <a:lnTo>
                    <a:pt x="1063" y="2664"/>
                  </a:lnTo>
                  <a:lnTo>
                    <a:pt x="1079" y="2666"/>
                  </a:lnTo>
                  <a:lnTo>
                    <a:pt x="1096" y="2670"/>
                  </a:lnTo>
                  <a:lnTo>
                    <a:pt x="1111" y="2677"/>
                  </a:lnTo>
                  <a:lnTo>
                    <a:pt x="1181" y="2713"/>
                  </a:lnTo>
                  <a:lnTo>
                    <a:pt x="1252" y="2746"/>
                  </a:lnTo>
                  <a:lnTo>
                    <a:pt x="1325" y="2773"/>
                  </a:lnTo>
                  <a:lnTo>
                    <a:pt x="1400" y="2795"/>
                  </a:lnTo>
                  <a:lnTo>
                    <a:pt x="1420" y="2803"/>
                  </a:lnTo>
                  <a:lnTo>
                    <a:pt x="1438" y="2816"/>
                  </a:lnTo>
                  <a:lnTo>
                    <a:pt x="1453" y="2831"/>
                  </a:lnTo>
                  <a:lnTo>
                    <a:pt x="1463" y="2849"/>
                  </a:lnTo>
                  <a:lnTo>
                    <a:pt x="1469" y="2871"/>
                  </a:lnTo>
                  <a:lnTo>
                    <a:pt x="1519" y="3167"/>
                  </a:lnTo>
                  <a:lnTo>
                    <a:pt x="1522" y="3175"/>
                  </a:lnTo>
                  <a:lnTo>
                    <a:pt x="1529" y="3180"/>
                  </a:lnTo>
                  <a:lnTo>
                    <a:pt x="1537" y="3182"/>
                  </a:lnTo>
                  <a:lnTo>
                    <a:pt x="1834" y="3182"/>
                  </a:lnTo>
                  <a:lnTo>
                    <a:pt x="1842" y="3180"/>
                  </a:lnTo>
                  <a:lnTo>
                    <a:pt x="1848" y="3175"/>
                  </a:lnTo>
                  <a:lnTo>
                    <a:pt x="1851" y="3167"/>
                  </a:lnTo>
                  <a:lnTo>
                    <a:pt x="1902" y="2871"/>
                  </a:lnTo>
                  <a:lnTo>
                    <a:pt x="1908" y="2850"/>
                  </a:lnTo>
                  <a:lnTo>
                    <a:pt x="1918" y="2831"/>
                  </a:lnTo>
                  <a:lnTo>
                    <a:pt x="1932" y="2816"/>
                  </a:lnTo>
                  <a:lnTo>
                    <a:pt x="1951" y="2803"/>
                  </a:lnTo>
                  <a:lnTo>
                    <a:pt x="1971" y="2795"/>
                  </a:lnTo>
                  <a:lnTo>
                    <a:pt x="2048" y="2773"/>
                  </a:lnTo>
                  <a:lnTo>
                    <a:pt x="2123" y="2745"/>
                  </a:lnTo>
                  <a:lnTo>
                    <a:pt x="2196" y="2711"/>
                  </a:lnTo>
                  <a:lnTo>
                    <a:pt x="2266" y="2672"/>
                  </a:lnTo>
                  <a:lnTo>
                    <a:pt x="2287" y="2664"/>
                  </a:lnTo>
                  <a:lnTo>
                    <a:pt x="2308" y="2660"/>
                  </a:lnTo>
                  <a:lnTo>
                    <a:pt x="2330" y="2661"/>
                  </a:lnTo>
                  <a:lnTo>
                    <a:pt x="2351" y="2666"/>
                  </a:lnTo>
                  <a:lnTo>
                    <a:pt x="2370" y="2677"/>
                  </a:lnTo>
                  <a:lnTo>
                    <a:pt x="2614" y="2850"/>
                  </a:lnTo>
                  <a:lnTo>
                    <a:pt x="2617" y="2853"/>
                  </a:lnTo>
                  <a:lnTo>
                    <a:pt x="2620" y="2854"/>
                  </a:lnTo>
                  <a:lnTo>
                    <a:pt x="2625" y="2855"/>
                  </a:lnTo>
                  <a:lnTo>
                    <a:pt x="2628" y="2855"/>
                  </a:lnTo>
                  <a:lnTo>
                    <a:pt x="2631" y="2854"/>
                  </a:lnTo>
                  <a:lnTo>
                    <a:pt x="2635" y="2851"/>
                  </a:lnTo>
                  <a:lnTo>
                    <a:pt x="2638" y="2848"/>
                  </a:lnTo>
                  <a:lnTo>
                    <a:pt x="2848" y="2638"/>
                  </a:lnTo>
                  <a:lnTo>
                    <a:pt x="2853" y="2631"/>
                  </a:lnTo>
                  <a:lnTo>
                    <a:pt x="2853" y="2623"/>
                  </a:lnTo>
                  <a:lnTo>
                    <a:pt x="2850" y="2615"/>
                  </a:lnTo>
                  <a:lnTo>
                    <a:pt x="2676" y="2370"/>
                  </a:lnTo>
                  <a:lnTo>
                    <a:pt x="2665" y="2351"/>
                  </a:lnTo>
                  <a:lnTo>
                    <a:pt x="2659" y="2329"/>
                  </a:lnTo>
                  <a:lnTo>
                    <a:pt x="2659" y="2308"/>
                  </a:lnTo>
                  <a:lnTo>
                    <a:pt x="2663" y="2286"/>
                  </a:lnTo>
                  <a:lnTo>
                    <a:pt x="2672" y="2267"/>
                  </a:lnTo>
                  <a:lnTo>
                    <a:pt x="2711" y="2196"/>
                  </a:lnTo>
                  <a:lnTo>
                    <a:pt x="2743" y="2123"/>
                  </a:lnTo>
                  <a:lnTo>
                    <a:pt x="2772" y="2048"/>
                  </a:lnTo>
                  <a:lnTo>
                    <a:pt x="2794" y="1972"/>
                  </a:lnTo>
                  <a:lnTo>
                    <a:pt x="2803" y="1951"/>
                  </a:lnTo>
                  <a:lnTo>
                    <a:pt x="2814" y="1933"/>
                  </a:lnTo>
                  <a:lnTo>
                    <a:pt x="2830" y="1918"/>
                  </a:lnTo>
                  <a:lnTo>
                    <a:pt x="2849" y="1908"/>
                  </a:lnTo>
                  <a:lnTo>
                    <a:pt x="2870" y="1902"/>
                  </a:lnTo>
                  <a:lnTo>
                    <a:pt x="3166" y="1852"/>
                  </a:lnTo>
                  <a:lnTo>
                    <a:pt x="3174" y="1849"/>
                  </a:lnTo>
                  <a:lnTo>
                    <a:pt x="3180" y="1843"/>
                  </a:lnTo>
                  <a:lnTo>
                    <a:pt x="3182" y="1834"/>
                  </a:lnTo>
                  <a:lnTo>
                    <a:pt x="3183" y="1834"/>
                  </a:lnTo>
                  <a:lnTo>
                    <a:pt x="3183" y="1537"/>
                  </a:lnTo>
                  <a:lnTo>
                    <a:pt x="3181" y="1529"/>
                  </a:lnTo>
                  <a:lnTo>
                    <a:pt x="3175" y="1523"/>
                  </a:lnTo>
                  <a:lnTo>
                    <a:pt x="3167" y="1519"/>
                  </a:lnTo>
                  <a:lnTo>
                    <a:pt x="2871" y="1469"/>
                  </a:lnTo>
                  <a:lnTo>
                    <a:pt x="2850" y="1464"/>
                  </a:lnTo>
                  <a:lnTo>
                    <a:pt x="2831" y="1452"/>
                  </a:lnTo>
                  <a:lnTo>
                    <a:pt x="2815" y="1438"/>
                  </a:lnTo>
                  <a:lnTo>
                    <a:pt x="2803" y="1421"/>
                  </a:lnTo>
                  <a:lnTo>
                    <a:pt x="2796" y="1399"/>
                  </a:lnTo>
                  <a:lnTo>
                    <a:pt x="2773" y="1322"/>
                  </a:lnTo>
                  <a:lnTo>
                    <a:pt x="2744" y="1248"/>
                  </a:lnTo>
                  <a:lnTo>
                    <a:pt x="2712" y="1175"/>
                  </a:lnTo>
                  <a:lnTo>
                    <a:pt x="2673" y="1104"/>
                  </a:lnTo>
                  <a:lnTo>
                    <a:pt x="2663" y="1085"/>
                  </a:lnTo>
                  <a:lnTo>
                    <a:pt x="2659" y="1063"/>
                  </a:lnTo>
                  <a:lnTo>
                    <a:pt x="2660" y="1042"/>
                  </a:lnTo>
                  <a:lnTo>
                    <a:pt x="2666" y="1020"/>
                  </a:lnTo>
                  <a:lnTo>
                    <a:pt x="2677" y="1001"/>
                  </a:lnTo>
                  <a:lnTo>
                    <a:pt x="2851" y="757"/>
                  </a:lnTo>
                  <a:lnTo>
                    <a:pt x="2854" y="749"/>
                  </a:lnTo>
                  <a:lnTo>
                    <a:pt x="2853" y="740"/>
                  </a:lnTo>
                  <a:lnTo>
                    <a:pt x="2849" y="732"/>
                  </a:lnTo>
                  <a:lnTo>
                    <a:pt x="2639" y="522"/>
                  </a:lnTo>
                  <a:lnTo>
                    <a:pt x="2635" y="520"/>
                  </a:lnTo>
                  <a:lnTo>
                    <a:pt x="2632" y="518"/>
                  </a:lnTo>
                  <a:lnTo>
                    <a:pt x="2629" y="517"/>
                  </a:lnTo>
                  <a:lnTo>
                    <a:pt x="2626" y="517"/>
                  </a:lnTo>
                  <a:lnTo>
                    <a:pt x="2622" y="517"/>
                  </a:lnTo>
                  <a:lnTo>
                    <a:pt x="2618" y="519"/>
                  </a:lnTo>
                  <a:lnTo>
                    <a:pt x="2615" y="520"/>
                  </a:lnTo>
                  <a:lnTo>
                    <a:pt x="2372" y="695"/>
                  </a:lnTo>
                  <a:lnTo>
                    <a:pt x="2352" y="706"/>
                  </a:lnTo>
                  <a:lnTo>
                    <a:pt x="2332" y="712"/>
                  </a:lnTo>
                  <a:lnTo>
                    <a:pt x="2310" y="713"/>
                  </a:lnTo>
                  <a:lnTo>
                    <a:pt x="2289" y="709"/>
                  </a:lnTo>
                  <a:lnTo>
                    <a:pt x="2268" y="700"/>
                  </a:lnTo>
                  <a:lnTo>
                    <a:pt x="2196" y="661"/>
                  </a:lnTo>
                  <a:lnTo>
                    <a:pt x="2122" y="627"/>
                  </a:lnTo>
                  <a:lnTo>
                    <a:pt x="2045" y="598"/>
                  </a:lnTo>
                  <a:lnTo>
                    <a:pt x="1966" y="576"/>
                  </a:lnTo>
                  <a:lnTo>
                    <a:pt x="1946" y="567"/>
                  </a:lnTo>
                  <a:lnTo>
                    <a:pt x="1928" y="555"/>
                  </a:lnTo>
                  <a:lnTo>
                    <a:pt x="1913" y="540"/>
                  </a:lnTo>
                  <a:lnTo>
                    <a:pt x="1903" y="520"/>
                  </a:lnTo>
                  <a:lnTo>
                    <a:pt x="1896" y="499"/>
                  </a:lnTo>
                  <a:lnTo>
                    <a:pt x="1847" y="205"/>
                  </a:lnTo>
                  <a:lnTo>
                    <a:pt x="1843" y="198"/>
                  </a:lnTo>
                  <a:lnTo>
                    <a:pt x="1837" y="192"/>
                  </a:lnTo>
                  <a:lnTo>
                    <a:pt x="1829" y="189"/>
                  </a:lnTo>
                  <a:lnTo>
                    <a:pt x="1532" y="189"/>
                  </a:lnTo>
                  <a:close/>
                  <a:moveTo>
                    <a:pt x="1531" y="0"/>
                  </a:moveTo>
                  <a:lnTo>
                    <a:pt x="1827" y="0"/>
                  </a:lnTo>
                  <a:lnTo>
                    <a:pt x="1861" y="3"/>
                  </a:lnTo>
                  <a:lnTo>
                    <a:pt x="1892" y="10"/>
                  </a:lnTo>
                  <a:lnTo>
                    <a:pt x="1922" y="24"/>
                  </a:lnTo>
                  <a:lnTo>
                    <a:pt x="1950" y="40"/>
                  </a:lnTo>
                  <a:lnTo>
                    <a:pt x="1973" y="60"/>
                  </a:lnTo>
                  <a:lnTo>
                    <a:pt x="1995" y="84"/>
                  </a:lnTo>
                  <a:lnTo>
                    <a:pt x="2012" y="112"/>
                  </a:lnTo>
                  <a:lnTo>
                    <a:pt x="2024" y="141"/>
                  </a:lnTo>
                  <a:lnTo>
                    <a:pt x="2033" y="174"/>
                  </a:lnTo>
                  <a:lnTo>
                    <a:pt x="2073" y="408"/>
                  </a:lnTo>
                  <a:lnTo>
                    <a:pt x="2153" y="435"/>
                  </a:lnTo>
                  <a:lnTo>
                    <a:pt x="2233" y="468"/>
                  </a:lnTo>
                  <a:lnTo>
                    <a:pt x="2310" y="506"/>
                  </a:lnTo>
                  <a:lnTo>
                    <a:pt x="2506" y="367"/>
                  </a:lnTo>
                  <a:lnTo>
                    <a:pt x="2533" y="349"/>
                  </a:lnTo>
                  <a:lnTo>
                    <a:pt x="2563" y="338"/>
                  </a:lnTo>
                  <a:lnTo>
                    <a:pt x="2594" y="330"/>
                  </a:lnTo>
                  <a:lnTo>
                    <a:pt x="2627" y="328"/>
                  </a:lnTo>
                  <a:lnTo>
                    <a:pt x="2659" y="331"/>
                  </a:lnTo>
                  <a:lnTo>
                    <a:pt x="2691" y="338"/>
                  </a:lnTo>
                  <a:lnTo>
                    <a:pt x="2721" y="350"/>
                  </a:lnTo>
                  <a:lnTo>
                    <a:pt x="2748" y="368"/>
                  </a:lnTo>
                  <a:lnTo>
                    <a:pt x="2773" y="389"/>
                  </a:lnTo>
                  <a:lnTo>
                    <a:pt x="2983" y="599"/>
                  </a:lnTo>
                  <a:lnTo>
                    <a:pt x="3005" y="624"/>
                  </a:lnTo>
                  <a:lnTo>
                    <a:pt x="3022" y="652"/>
                  </a:lnTo>
                  <a:lnTo>
                    <a:pt x="3034" y="682"/>
                  </a:lnTo>
                  <a:lnTo>
                    <a:pt x="3042" y="713"/>
                  </a:lnTo>
                  <a:lnTo>
                    <a:pt x="3044" y="745"/>
                  </a:lnTo>
                  <a:lnTo>
                    <a:pt x="3042" y="776"/>
                  </a:lnTo>
                  <a:lnTo>
                    <a:pt x="3035" y="808"/>
                  </a:lnTo>
                  <a:lnTo>
                    <a:pt x="3023" y="839"/>
                  </a:lnTo>
                  <a:lnTo>
                    <a:pt x="3005" y="868"/>
                  </a:lnTo>
                  <a:lnTo>
                    <a:pt x="2866" y="1062"/>
                  </a:lnTo>
                  <a:lnTo>
                    <a:pt x="2903" y="1137"/>
                  </a:lnTo>
                  <a:lnTo>
                    <a:pt x="2935" y="1213"/>
                  </a:lnTo>
                  <a:lnTo>
                    <a:pt x="2961" y="1292"/>
                  </a:lnTo>
                  <a:lnTo>
                    <a:pt x="3198" y="1332"/>
                  </a:lnTo>
                  <a:lnTo>
                    <a:pt x="3231" y="1340"/>
                  </a:lnTo>
                  <a:lnTo>
                    <a:pt x="3260" y="1353"/>
                  </a:lnTo>
                  <a:lnTo>
                    <a:pt x="3288" y="1370"/>
                  </a:lnTo>
                  <a:lnTo>
                    <a:pt x="3312" y="1391"/>
                  </a:lnTo>
                  <a:lnTo>
                    <a:pt x="3332" y="1416"/>
                  </a:lnTo>
                  <a:lnTo>
                    <a:pt x="3348" y="1442"/>
                  </a:lnTo>
                  <a:lnTo>
                    <a:pt x="3361" y="1473"/>
                  </a:lnTo>
                  <a:lnTo>
                    <a:pt x="3368" y="1505"/>
                  </a:lnTo>
                  <a:lnTo>
                    <a:pt x="3370" y="1537"/>
                  </a:lnTo>
                  <a:lnTo>
                    <a:pt x="3370" y="1834"/>
                  </a:lnTo>
                  <a:lnTo>
                    <a:pt x="3368" y="1867"/>
                  </a:lnTo>
                  <a:lnTo>
                    <a:pt x="3360" y="1899"/>
                  </a:lnTo>
                  <a:lnTo>
                    <a:pt x="3347" y="1929"/>
                  </a:lnTo>
                  <a:lnTo>
                    <a:pt x="3331" y="1956"/>
                  </a:lnTo>
                  <a:lnTo>
                    <a:pt x="3311" y="1981"/>
                  </a:lnTo>
                  <a:lnTo>
                    <a:pt x="3286" y="2001"/>
                  </a:lnTo>
                  <a:lnTo>
                    <a:pt x="3259" y="2019"/>
                  </a:lnTo>
                  <a:lnTo>
                    <a:pt x="3229" y="2031"/>
                  </a:lnTo>
                  <a:lnTo>
                    <a:pt x="3197" y="2039"/>
                  </a:lnTo>
                  <a:lnTo>
                    <a:pt x="2960" y="2079"/>
                  </a:lnTo>
                  <a:lnTo>
                    <a:pt x="2934" y="2157"/>
                  </a:lnTo>
                  <a:lnTo>
                    <a:pt x="2901" y="2234"/>
                  </a:lnTo>
                  <a:lnTo>
                    <a:pt x="2865" y="2309"/>
                  </a:lnTo>
                  <a:lnTo>
                    <a:pt x="3004" y="2504"/>
                  </a:lnTo>
                  <a:lnTo>
                    <a:pt x="3022" y="2533"/>
                  </a:lnTo>
                  <a:lnTo>
                    <a:pt x="3033" y="2564"/>
                  </a:lnTo>
                  <a:lnTo>
                    <a:pt x="3040" y="2594"/>
                  </a:lnTo>
                  <a:lnTo>
                    <a:pt x="3043" y="2627"/>
                  </a:lnTo>
                  <a:lnTo>
                    <a:pt x="3040" y="2659"/>
                  </a:lnTo>
                  <a:lnTo>
                    <a:pt x="3033" y="2690"/>
                  </a:lnTo>
                  <a:lnTo>
                    <a:pt x="3021" y="2719"/>
                  </a:lnTo>
                  <a:lnTo>
                    <a:pt x="3003" y="2747"/>
                  </a:lnTo>
                  <a:lnTo>
                    <a:pt x="2982" y="2773"/>
                  </a:lnTo>
                  <a:lnTo>
                    <a:pt x="2772" y="2983"/>
                  </a:lnTo>
                  <a:lnTo>
                    <a:pt x="2746" y="3004"/>
                  </a:lnTo>
                  <a:lnTo>
                    <a:pt x="2719" y="3022"/>
                  </a:lnTo>
                  <a:lnTo>
                    <a:pt x="2689" y="3034"/>
                  </a:lnTo>
                  <a:lnTo>
                    <a:pt x="2657" y="3041"/>
                  </a:lnTo>
                  <a:lnTo>
                    <a:pt x="2625" y="3044"/>
                  </a:lnTo>
                  <a:lnTo>
                    <a:pt x="2593" y="3041"/>
                  </a:lnTo>
                  <a:lnTo>
                    <a:pt x="2561" y="3034"/>
                  </a:lnTo>
                  <a:lnTo>
                    <a:pt x="2531" y="3022"/>
                  </a:lnTo>
                  <a:lnTo>
                    <a:pt x="2504" y="3005"/>
                  </a:lnTo>
                  <a:lnTo>
                    <a:pt x="2309" y="2866"/>
                  </a:lnTo>
                  <a:lnTo>
                    <a:pt x="2234" y="2902"/>
                  </a:lnTo>
                  <a:lnTo>
                    <a:pt x="2158" y="2933"/>
                  </a:lnTo>
                  <a:lnTo>
                    <a:pt x="2079" y="2961"/>
                  </a:lnTo>
                  <a:lnTo>
                    <a:pt x="2039" y="3198"/>
                  </a:lnTo>
                  <a:lnTo>
                    <a:pt x="2031" y="3229"/>
                  </a:lnTo>
                  <a:lnTo>
                    <a:pt x="2018" y="3260"/>
                  </a:lnTo>
                  <a:lnTo>
                    <a:pt x="2001" y="3287"/>
                  </a:lnTo>
                  <a:lnTo>
                    <a:pt x="1980" y="3311"/>
                  </a:lnTo>
                  <a:lnTo>
                    <a:pt x="1956" y="3332"/>
                  </a:lnTo>
                  <a:lnTo>
                    <a:pt x="1928" y="3348"/>
                  </a:lnTo>
                  <a:lnTo>
                    <a:pt x="1898" y="3361"/>
                  </a:lnTo>
                  <a:lnTo>
                    <a:pt x="1867" y="3369"/>
                  </a:lnTo>
                  <a:lnTo>
                    <a:pt x="1834" y="3371"/>
                  </a:lnTo>
                  <a:lnTo>
                    <a:pt x="1536" y="3371"/>
                  </a:lnTo>
                  <a:lnTo>
                    <a:pt x="1503" y="3369"/>
                  </a:lnTo>
                  <a:lnTo>
                    <a:pt x="1471" y="3361"/>
                  </a:lnTo>
                  <a:lnTo>
                    <a:pt x="1442" y="3348"/>
                  </a:lnTo>
                  <a:lnTo>
                    <a:pt x="1414" y="3332"/>
                  </a:lnTo>
                  <a:lnTo>
                    <a:pt x="1390" y="3311"/>
                  </a:lnTo>
                  <a:lnTo>
                    <a:pt x="1369" y="3287"/>
                  </a:lnTo>
                  <a:lnTo>
                    <a:pt x="1352" y="3260"/>
                  </a:lnTo>
                  <a:lnTo>
                    <a:pt x="1339" y="3229"/>
                  </a:lnTo>
                  <a:lnTo>
                    <a:pt x="1331" y="3198"/>
                  </a:lnTo>
                  <a:lnTo>
                    <a:pt x="1291" y="2961"/>
                  </a:lnTo>
                  <a:lnTo>
                    <a:pt x="1215" y="2934"/>
                  </a:lnTo>
                  <a:lnTo>
                    <a:pt x="1141" y="2904"/>
                  </a:lnTo>
                  <a:lnTo>
                    <a:pt x="1069" y="2869"/>
                  </a:lnTo>
                  <a:lnTo>
                    <a:pt x="871" y="3010"/>
                  </a:lnTo>
                  <a:lnTo>
                    <a:pt x="844" y="3027"/>
                  </a:lnTo>
                  <a:lnTo>
                    <a:pt x="814" y="3039"/>
                  </a:lnTo>
                  <a:lnTo>
                    <a:pt x="783" y="3046"/>
                  </a:lnTo>
                  <a:lnTo>
                    <a:pt x="751" y="3049"/>
                  </a:lnTo>
                  <a:lnTo>
                    <a:pt x="718" y="3046"/>
                  </a:lnTo>
                  <a:lnTo>
                    <a:pt x="686" y="3039"/>
                  </a:lnTo>
                  <a:lnTo>
                    <a:pt x="656" y="3026"/>
                  </a:lnTo>
                  <a:lnTo>
                    <a:pt x="629" y="3009"/>
                  </a:lnTo>
                  <a:lnTo>
                    <a:pt x="603" y="2988"/>
                  </a:lnTo>
                  <a:lnTo>
                    <a:pt x="394" y="2778"/>
                  </a:lnTo>
                  <a:lnTo>
                    <a:pt x="372" y="2752"/>
                  </a:lnTo>
                  <a:lnTo>
                    <a:pt x="355" y="2724"/>
                  </a:lnTo>
                  <a:lnTo>
                    <a:pt x="343" y="2695"/>
                  </a:lnTo>
                  <a:lnTo>
                    <a:pt x="335" y="2663"/>
                  </a:lnTo>
                  <a:lnTo>
                    <a:pt x="333" y="2631"/>
                  </a:lnTo>
                  <a:lnTo>
                    <a:pt x="335" y="2600"/>
                  </a:lnTo>
                  <a:lnTo>
                    <a:pt x="342" y="2569"/>
                  </a:lnTo>
                  <a:lnTo>
                    <a:pt x="354" y="2538"/>
                  </a:lnTo>
                  <a:lnTo>
                    <a:pt x="372" y="2509"/>
                  </a:lnTo>
                  <a:lnTo>
                    <a:pt x="510" y="2317"/>
                  </a:lnTo>
                  <a:lnTo>
                    <a:pt x="473" y="2242"/>
                  </a:lnTo>
                  <a:lnTo>
                    <a:pt x="440" y="2165"/>
                  </a:lnTo>
                  <a:lnTo>
                    <a:pt x="414" y="2087"/>
                  </a:lnTo>
                  <a:lnTo>
                    <a:pt x="174" y="2046"/>
                  </a:lnTo>
                  <a:lnTo>
                    <a:pt x="141" y="2038"/>
                  </a:lnTo>
                  <a:lnTo>
                    <a:pt x="112" y="2026"/>
                  </a:lnTo>
                  <a:lnTo>
                    <a:pt x="84" y="2009"/>
                  </a:lnTo>
                  <a:lnTo>
                    <a:pt x="60" y="1988"/>
                  </a:lnTo>
                  <a:lnTo>
                    <a:pt x="40" y="1963"/>
                  </a:lnTo>
                  <a:lnTo>
                    <a:pt x="23" y="1936"/>
                  </a:lnTo>
                  <a:lnTo>
                    <a:pt x="10" y="1906"/>
                  </a:lnTo>
                  <a:lnTo>
                    <a:pt x="3" y="1874"/>
                  </a:lnTo>
                  <a:lnTo>
                    <a:pt x="0" y="1841"/>
                  </a:lnTo>
                  <a:lnTo>
                    <a:pt x="0" y="1545"/>
                  </a:lnTo>
                  <a:lnTo>
                    <a:pt x="3" y="1511"/>
                  </a:lnTo>
                  <a:lnTo>
                    <a:pt x="10" y="1479"/>
                  </a:lnTo>
                  <a:lnTo>
                    <a:pt x="23" y="1449"/>
                  </a:lnTo>
                  <a:lnTo>
                    <a:pt x="40" y="1423"/>
                  </a:lnTo>
                  <a:lnTo>
                    <a:pt x="60" y="1398"/>
                  </a:lnTo>
                  <a:lnTo>
                    <a:pt x="84" y="1378"/>
                  </a:lnTo>
                  <a:lnTo>
                    <a:pt x="112" y="1360"/>
                  </a:lnTo>
                  <a:lnTo>
                    <a:pt x="141" y="1347"/>
                  </a:lnTo>
                  <a:lnTo>
                    <a:pt x="174" y="1339"/>
                  </a:lnTo>
                  <a:lnTo>
                    <a:pt x="408" y="1300"/>
                  </a:lnTo>
                  <a:lnTo>
                    <a:pt x="434" y="1221"/>
                  </a:lnTo>
                  <a:lnTo>
                    <a:pt x="465" y="1144"/>
                  </a:lnTo>
                  <a:lnTo>
                    <a:pt x="502" y="1069"/>
                  </a:lnTo>
                  <a:lnTo>
                    <a:pt x="360" y="872"/>
                  </a:lnTo>
                  <a:lnTo>
                    <a:pt x="344" y="843"/>
                  </a:lnTo>
                  <a:lnTo>
                    <a:pt x="332" y="812"/>
                  </a:lnTo>
                  <a:lnTo>
                    <a:pt x="325" y="780"/>
                  </a:lnTo>
                  <a:lnTo>
                    <a:pt x="323" y="749"/>
                  </a:lnTo>
                  <a:lnTo>
                    <a:pt x="325" y="717"/>
                  </a:lnTo>
                  <a:lnTo>
                    <a:pt x="333" y="686"/>
                  </a:lnTo>
                  <a:lnTo>
                    <a:pt x="345" y="657"/>
                  </a:lnTo>
                  <a:lnTo>
                    <a:pt x="361" y="629"/>
                  </a:lnTo>
                  <a:lnTo>
                    <a:pt x="383" y="603"/>
                  </a:lnTo>
                  <a:lnTo>
                    <a:pt x="594" y="393"/>
                  </a:lnTo>
                  <a:lnTo>
                    <a:pt x="618" y="372"/>
                  </a:lnTo>
                  <a:lnTo>
                    <a:pt x="646" y="354"/>
                  </a:lnTo>
                  <a:lnTo>
                    <a:pt x="676" y="342"/>
                  </a:lnTo>
                  <a:lnTo>
                    <a:pt x="708" y="335"/>
                  </a:lnTo>
                  <a:lnTo>
                    <a:pt x="741" y="332"/>
                  </a:lnTo>
                  <a:lnTo>
                    <a:pt x="773" y="335"/>
                  </a:lnTo>
                  <a:lnTo>
                    <a:pt x="805" y="342"/>
                  </a:lnTo>
                  <a:lnTo>
                    <a:pt x="835" y="354"/>
                  </a:lnTo>
                  <a:lnTo>
                    <a:pt x="862" y="371"/>
                  </a:lnTo>
                  <a:lnTo>
                    <a:pt x="1056" y="510"/>
                  </a:lnTo>
                  <a:lnTo>
                    <a:pt x="1129" y="473"/>
                  </a:lnTo>
                  <a:lnTo>
                    <a:pt x="1206" y="440"/>
                  </a:lnTo>
                  <a:lnTo>
                    <a:pt x="1284" y="414"/>
                  </a:lnTo>
                  <a:lnTo>
                    <a:pt x="1325" y="174"/>
                  </a:lnTo>
                  <a:lnTo>
                    <a:pt x="1333" y="141"/>
                  </a:lnTo>
                  <a:lnTo>
                    <a:pt x="1347" y="112"/>
                  </a:lnTo>
                  <a:lnTo>
                    <a:pt x="1363" y="84"/>
                  </a:lnTo>
                  <a:lnTo>
                    <a:pt x="1384" y="60"/>
                  </a:lnTo>
                  <a:lnTo>
                    <a:pt x="1409" y="40"/>
                  </a:lnTo>
                  <a:lnTo>
                    <a:pt x="1436" y="24"/>
                  </a:lnTo>
                  <a:lnTo>
                    <a:pt x="1465" y="10"/>
                  </a:lnTo>
                  <a:lnTo>
                    <a:pt x="1497" y="3"/>
                  </a:lnTo>
                  <a:lnTo>
                    <a:pt x="15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408A41B9-6588-B742-AB86-FA04608A72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3927" y="426769"/>
              <a:ext cx="136235" cy="136236"/>
            </a:xfrm>
            <a:custGeom>
              <a:avLst/>
              <a:gdLst>
                <a:gd name="T0" fmla="*/ 613 w 1455"/>
                <a:gd name="T1" fmla="*/ 202 h 1455"/>
                <a:gd name="T2" fmla="*/ 457 w 1455"/>
                <a:gd name="T3" fmla="*/ 264 h 1455"/>
                <a:gd name="T4" fmla="*/ 329 w 1455"/>
                <a:gd name="T5" fmla="*/ 367 h 1455"/>
                <a:gd name="T6" fmla="*/ 238 w 1455"/>
                <a:gd name="T7" fmla="*/ 506 h 1455"/>
                <a:gd name="T8" fmla="*/ 194 w 1455"/>
                <a:gd name="T9" fmla="*/ 668 h 1455"/>
                <a:gd name="T10" fmla="*/ 203 w 1455"/>
                <a:gd name="T11" fmla="*/ 843 h 1455"/>
                <a:gd name="T12" fmla="*/ 264 w 1455"/>
                <a:gd name="T13" fmla="*/ 998 h 1455"/>
                <a:gd name="T14" fmla="*/ 368 w 1455"/>
                <a:gd name="T15" fmla="*/ 1126 h 1455"/>
                <a:gd name="T16" fmla="*/ 506 w 1455"/>
                <a:gd name="T17" fmla="*/ 1216 h 1455"/>
                <a:gd name="T18" fmla="*/ 669 w 1455"/>
                <a:gd name="T19" fmla="*/ 1262 h 1455"/>
                <a:gd name="T20" fmla="*/ 843 w 1455"/>
                <a:gd name="T21" fmla="*/ 1252 h 1455"/>
                <a:gd name="T22" fmla="*/ 999 w 1455"/>
                <a:gd name="T23" fmla="*/ 1191 h 1455"/>
                <a:gd name="T24" fmla="*/ 1126 w 1455"/>
                <a:gd name="T25" fmla="*/ 1087 h 1455"/>
                <a:gd name="T26" fmla="*/ 1217 w 1455"/>
                <a:gd name="T27" fmla="*/ 949 h 1455"/>
                <a:gd name="T28" fmla="*/ 1262 w 1455"/>
                <a:gd name="T29" fmla="*/ 786 h 1455"/>
                <a:gd name="T30" fmla="*/ 1253 w 1455"/>
                <a:gd name="T31" fmla="*/ 612 h 1455"/>
                <a:gd name="T32" fmla="*/ 1191 w 1455"/>
                <a:gd name="T33" fmla="*/ 456 h 1455"/>
                <a:gd name="T34" fmla="*/ 1088 w 1455"/>
                <a:gd name="T35" fmla="*/ 328 h 1455"/>
                <a:gd name="T36" fmla="*/ 950 w 1455"/>
                <a:gd name="T37" fmla="*/ 238 h 1455"/>
                <a:gd name="T38" fmla="*/ 786 w 1455"/>
                <a:gd name="T39" fmla="*/ 193 h 1455"/>
                <a:gd name="T40" fmla="*/ 794 w 1455"/>
                <a:gd name="T41" fmla="*/ 3 h 1455"/>
                <a:gd name="T42" fmla="*/ 981 w 1455"/>
                <a:gd name="T43" fmla="*/ 46 h 1455"/>
                <a:gd name="T44" fmla="*/ 1147 w 1455"/>
                <a:gd name="T45" fmla="*/ 133 h 1455"/>
                <a:gd name="T46" fmla="*/ 1284 w 1455"/>
                <a:gd name="T47" fmla="*/ 259 h 1455"/>
                <a:gd name="T48" fmla="*/ 1385 w 1455"/>
                <a:gd name="T49" fmla="*/ 416 h 1455"/>
                <a:gd name="T50" fmla="*/ 1443 w 1455"/>
                <a:gd name="T51" fmla="*/ 597 h 1455"/>
                <a:gd name="T52" fmla="*/ 1451 w 1455"/>
                <a:gd name="T53" fmla="*/ 793 h 1455"/>
                <a:gd name="T54" fmla="*/ 1409 w 1455"/>
                <a:gd name="T55" fmla="*/ 981 h 1455"/>
                <a:gd name="T56" fmla="*/ 1321 w 1455"/>
                <a:gd name="T57" fmla="*/ 1147 h 1455"/>
                <a:gd name="T58" fmla="*/ 1196 w 1455"/>
                <a:gd name="T59" fmla="*/ 1284 h 1455"/>
                <a:gd name="T60" fmla="*/ 1039 w 1455"/>
                <a:gd name="T61" fmla="*/ 1384 h 1455"/>
                <a:gd name="T62" fmla="*/ 859 w 1455"/>
                <a:gd name="T63" fmla="*/ 1443 h 1455"/>
                <a:gd name="T64" fmla="*/ 662 w 1455"/>
                <a:gd name="T65" fmla="*/ 1452 h 1455"/>
                <a:gd name="T66" fmla="*/ 475 w 1455"/>
                <a:gd name="T67" fmla="*/ 1409 h 1455"/>
                <a:gd name="T68" fmla="*/ 309 w 1455"/>
                <a:gd name="T69" fmla="*/ 1322 h 1455"/>
                <a:gd name="T70" fmla="*/ 171 w 1455"/>
                <a:gd name="T71" fmla="*/ 1196 h 1455"/>
                <a:gd name="T72" fmla="*/ 70 w 1455"/>
                <a:gd name="T73" fmla="*/ 1039 h 1455"/>
                <a:gd name="T74" fmla="*/ 12 w 1455"/>
                <a:gd name="T75" fmla="*/ 858 h 1455"/>
                <a:gd name="T76" fmla="*/ 4 w 1455"/>
                <a:gd name="T77" fmla="*/ 661 h 1455"/>
                <a:gd name="T78" fmla="*/ 46 w 1455"/>
                <a:gd name="T79" fmla="*/ 474 h 1455"/>
                <a:gd name="T80" fmla="*/ 134 w 1455"/>
                <a:gd name="T81" fmla="*/ 308 h 1455"/>
                <a:gd name="T82" fmla="*/ 260 w 1455"/>
                <a:gd name="T83" fmla="*/ 171 h 1455"/>
                <a:gd name="T84" fmla="*/ 416 w 1455"/>
                <a:gd name="T85" fmla="*/ 70 h 1455"/>
                <a:gd name="T86" fmla="*/ 597 w 1455"/>
                <a:gd name="T87" fmla="*/ 12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5" h="1455">
                  <a:moveTo>
                    <a:pt x="727" y="190"/>
                  </a:moveTo>
                  <a:lnTo>
                    <a:pt x="669" y="193"/>
                  </a:lnTo>
                  <a:lnTo>
                    <a:pt x="613" y="202"/>
                  </a:lnTo>
                  <a:lnTo>
                    <a:pt x="558" y="218"/>
                  </a:lnTo>
                  <a:lnTo>
                    <a:pt x="506" y="238"/>
                  </a:lnTo>
                  <a:lnTo>
                    <a:pt x="457" y="264"/>
                  </a:lnTo>
                  <a:lnTo>
                    <a:pt x="410" y="294"/>
                  </a:lnTo>
                  <a:lnTo>
                    <a:pt x="368" y="328"/>
                  </a:lnTo>
                  <a:lnTo>
                    <a:pt x="329" y="367"/>
                  </a:lnTo>
                  <a:lnTo>
                    <a:pt x="294" y="410"/>
                  </a:lnTo>
                  <a:lnTo>
                    <a:pt x="264" y="456"/>
                  </a:lnTo>
                  <a:lnTo>
                    <a:pt x="238" y="506"/>
                  </a:lnTo>
                  <a:lnTo>
                    <a:pt x="218" y="558"/>
                  </a:lnTo>
                  <a:lnTo>
                    <a:pt x="203" y="612"/>
                  </a:lnTo>
                  <a:lnTo>
                    <a:pt x="194" y="668"/>
                  </a:lnTo>
                  <a:lnTo>
                    <a:pt x="191" y="728"/>
                  </a:lnTo>
                  <a:lnTo>
                    <a:pt x="194" y="786"/>
                  </a:lnTo>
                  <a:lnTo>
                    <a:pt x="203" y="843"/>
                  </a:lnTo>
                  <a:lnTo>
                    <a:pt x="218" y="897"/>
                  </a:lnTo>
                  <a:lnTo>
                    <a:pt x="238" y="949"/>
                  </a:lnTo>
                  <a:lnTo>
                    <a:pt x="264" y="998"/>
                  </a:lnTo>
                  <a:lnTo>
                    <a:pt x="294" y="1044"/>
                  </a:lnTo>
                  <a:lnTo>
                    <a:pt x="329" y="1087"/>
                  </a:lnTo>
                  <a:lnTo>
                    <a:pt x="368" y="1126"/>
                  </a:lnTo>
                  <a:lnTo>
                    <a:pt x="410" y="1161"/>
                  </a:lnTo>
                  <a:lnTo>
                    <a:pt x="457" y="1191"/>
                  </a:lnTo>
                  <a:lnTo>
                    <a:pt x="506" y="1216"/>
                  </a:lnTo>
                  <a:lnTo>
                    <a:pt x="558" y="1237"/>
                  </a:lnTo>
                  <a:lnTo>
                    <a:pt x="613" y="1252"/>
                  </a:lnTo>
                  <a:lnTo>
                    <a:pt x="669" y="1262"/>
                  </a:lnTo>
                  <a:lnTo>
                    <a:pt x="727" y="1265"/>
                  </a:lnTo>
                  <a:lnTo>
                    <a:pt x="786" y="1262"/>
                  </a:lnTo>
                  <a:lnTo>
                    <a:pt x="843" y="1252"/>
                  </a:lnTo>
                  <a:lnTo>
                    <a:pt x="897" y="1237"/>
                  </a:lnTo>
                  <a:lnTo>
                    <a:pt x="950" y="1216"/>
                  </a:lnTo>
                  <a:lnTo>
                    <a:pt x="999" y="1191"/>
                  </a:lnTo>
                  <a:lnTo>
                    <a:pt x="1045" y="1161"/>
                  </a:lnTo>
                  <a:lnTo>
                    <a:pt x="1088" y="1126"/>
                  </a:lnTo>
                  <a:lnTo>
                    <a:pt x="1126" y="1087"/>
                  </a:lnTo>
                  <a:lnTo>
                    <a:pt x="1161" y="1044"/>
                  </a:lnTo>
                  <a:lnTo>
                    <a:pt x="1191" y="998"/>
                  </a:lnTo>
                  <a:lnTo>
                    <a:pt x="1217" y="949"/>
                  </a:lnTo>
                  <a:lnTo>
                    <a:pt x="1237" y="897"/>
                  </a:lnTo>
                  <a:lnTo>
                    <a:pt x="1253" y="843"/>
                  </a:lnTo>
                  <a:lnTo>
                    <a:pt x="1262" y="786"/>
                  </a:lnTo>
                  <a:lnTo>
                    <a:pt x="1265" y="728"/>
                  </a:lnTo>
                  <a:lnTo>
                    <a:pt x="1262" y="668"/>
                  </a:lnTo>
                  <a:lnTo>
                    <a:pt x="1253" y="612"/>
                  </a:lnTo>
                  <a:lnTo>
                    <a:pt x="1237" y="558"/>
                  </a:lnTo>
                  <a:lnTo>
                    <a:pt x="1217" y="506"/>
                  </a:lnTo>
                  <a:lnTo>
                    <a:pt x="1191" y="456"/>
                  </a:lnTo>
                  <a:lnTo>
                    <a:pt x="1161" y="410"/>
                  </a:lnTo>
                  <a:lnTo>
                    <a:pt x="1126" y="367"/>
                  </a:lnTo>
                  <a:lnTo>
                    <a:pt x="1088" y="328"/>
                  </a:lnTo>
                  <a:lnTo>
                    <a:pt x="1045" y="294"/>
                  </a:lnTo>
                  <a:lnTo>
                    <a:pt x="999" y="264"/>
                  </a:lnTo>
                  <a:lnTo>
                    <a:pt x="950" y="238"/>
                  </a:lnTo>
                  <a:lnTo>
                    <a:pt x="897" y="218"/>
                  </a:lnTo>
                  <a:lnTo>
                    <a:pt x="843" y="202"/>
                  </a:lnTo>
                  <a:lnTo>
                    <a:pt x="786" y="193"/>
                  </a:lnTo>
                  <a:lnTo>
                    <a:pt x="727" y="190"/>
                  </a:lnTo>
                  <a:close/>
                  <a:moveTo>
                    <a:pt x="727" y="0"/>
                  </a:moveTo>
                  <a:lnTo>
                    <a:pt x="794" y="3"/>
                  </a:lnTo>
                  <a:lnTo>
                    <a:pt x="859" y="12"/>
                  </a:lnTo>
                  <a:lnTo>
                    <a:pt x="921" y="26"/>
                  </a:lnTo>
                  <a:lnTo>
                    <a:pt x="981" y="46"/>
                  </a:lnTo>
                  <a:lnTo>
                    <a:pt x="1039" y="70"/>
                  </a:lnTo>
                  <a:lnTo>
                    <a:pt x="1094" y="99"/>
                  </a:lnTo>
                  <a:lnTo>
                    <a:pt x="1147" y="133"/>
                  </a:lnTo>
                  <a:lnTo>
                    <a:pt x="1196" y="171"/>
                  </a:lnTo>
                  <a:lnTo>
                    <a:pt x="1242" y="213"/>
                  </a:lnTo>
                  <a:lnTo>
                    <a:pt x="1284" y="259"/>
                  </a:lnTo>
                  <a:lnTo>
                    <a:pt x="1321" y="308"/>
                  </a:lnTo>
                  <a:lnTo>
                    <a:pt x="1355" y="360"/>
                  </a:lnTo>
                  <a:lnTo>
                    <a:pt x="1385" y="416"/>
                  </a:lnTo>
                  <a:lnTo>
                    <a:pt x="1409" y="474"/>
                  </a:lnTo>
                  <a:lnTo>
                    <a:pt x="1429" y="534"/>
                  </a:lnTo>
                  <a:lnTo>
                    <a:pt x="1443" y="597"/>
                  </a:lnTo>
                  <a:lnTo>
                    <a:pt x="1451" y="661"/>
                  </a:lnTo>
                  <a:lnTo>
                    <a:pt x="1455" y="728"/>
                  </a:lnTo>
                  <a:lnTo>
                    <a:pt x="1451" y="793"/>
                  </a:lnTo>
                  <a:lnTo>
                    <a:pt x="1443" y="858"/>
                  </a:lnTo>
                  <a:lnTo>
                    <a:pt x="1429" y="920"/>
                  </a:lnTo>
                  <a:lnTo>
                    <a:pt x="1409" y="981"/>
                  </a:lnTo>
                  <a:lnTo>
                    <a:pt x="1385" y="1039"/>
                  </a:lnTo>
                  <a:lnTo>
                    <a:pt x="1355" y="1095"/>
                  </a:lnTo>
                  <a:lnTo>
                    <a:pt x="1321" y="1147"/>
                  </a:lnTo>
                  <a:lnTo>
                    <a:pt x="1284" y="1196"/>
                  </a:lnTo>
                  <a:lnTo>
                    <a:pt x="1242" y="1242"/>
                  </a:lnTo>
                  <a:lnTo>
                    <a:pt x="1196" y="1284"/>
                  </a:lnTo>
                  <a:lnTo>
                    <a:pt x="1147" y="1322"/>
                  </a:lnTo>
                  <a:lnTo>
                    <a:pt x="1094" y="1356"/>
                  </a:lnTo>
                  <a:lnTo>
                    <a:pt x="1039" y="1384"/>
                  </a:lnTo>
                  <a:lnTo>
                    <a:pt x="981" y="1409"/>
                  </a:lnTo>
                  <a:lnTo>
                    <a:pt x="921" y="1428"/>
                  </a:lnTo>
                  <a:lnTo>
                    <a:pt x="859" y="1443"/>
                  </a:lnTo>
                  <a:lnTo>
                    <a:pt x="794" y="1452"/>
                  </a:lnTo>
                  <a:lnTo>
                    <a:pt x="727" y="1455"/>
                  </a:lnTo>
                  <a:lnTo>
                    <a:pt x="662" y="1452"/>
                  </a:lnTo>
                  <a:lnTo>
                    <a:pt x="597" y="1443"/>
                  </a:lnTo>
                  <a:lnTo>
                    <a:pt x="535" y="1428"/>
                  </a:lnTo>
                  <a:lnTo>
                    <a:pt x="475" y="1409"/>
                  </a:lnTo>
                  <a:lnTo>
                    <a:pt x="416" y="1384"/>
                  </a:lnTo>
                  <a:lnTo>
                    <a:pt x="361" y="1356"/>
                  </a:lnTo>
                  <a:lnTo>
                    <a:pt x="309" y="1322"/>
                  </a:lnTo>
                  <a:lnTo>
                    <a:pt x="260" y="1284"/>
                  </a:lnTo>
                  <a:lnTo>
                    <a:pt x="213" y="1242"/>
                  </a:lnTo>
                  <a:lnTo>
                    <a:pt x="171" y="1196"/>
                  </a:lnTo>
                  <a:lnTo>
                    <a:pt x="134" y="1147"/>
                  </a:lnTo>
                  <a:lnTo>
                    <a:pt x="100" y="1095"/>
                  </a:lnTo>
                  <a:lnTo>
                    <a:pt x="70" y="1039"/>
                  </a:lnTo>
                  <a:lnTo>
                    <a:pt x="46" y="981"/>
                  </a:lnTo>
                  <a:lnTo>
                    <a:pt x="26" y="920"/>
                  </a:lnTo>
                  <a:lnTo>
                    <a:pt x="12" y="858"/>
                  </a:lnTo>
                  <a:lnTo>
                    <a:pt x="4" y="793"/>
                  </a:lnTo>
                  <a:lnTo>
                    <a:pt x="0" y="728"/>
                  </a:lnTo>
                  <a:lnTo>
                    <a:pt x="4" y="661"/>
                  </a:lnTo>
                  <a:lnTo>
                    <a:pt x="12" y="597"/>
                  </a:lnTo>
                  <a:lnTo>
                    <a:pt x="26" y="534"/>
                  </a:lnTo>
                  <a:lnTo>
                    <a:pt x="46" y="474"/>
                  </a:lnTo>
                  <a:lnTo>
                    <a:pt x="70" y="416"/>
                  </a:lnTo>
                  <a:lnTo>
                    <a:pt x="100" y="360"/>
                  </a:lnTo>
                  <a:lnTo>
                    <a:pt x="134" y="308"/>
                  </a:lnTo>
                  <a:lnTo>
                    <a:pt x="171" y="259"/>
                  </a:lnTo>
                  <a:lnTo>
                    <a:pt x="213" y="213"/>
                  </a:lnTo>
                  <a:lnTo>
                    <a:pt x="260" y="171"/>
                  </a:lnTo>
                  <a:lnTo>
                    <a:pt x="309" y="133"/>
                  </a:lnTo>
                  <a:lnTo>
                    <a:pt x="361" y="99"/>
                  </a:lnTo>
                  <a:lnTo>
                    <a:pt x="416" y="70"/>
                  </a:lnTo>
                  <a:lnTo>
                    <a:pt x="475" y="46"/>
                  </a:lnTo>
                  <a:lnTo>
                    <a:pt x="535" y="26"/>
                  </a:lnTo>
                  <a:lnTo>
                    <a:pt x="597" y="12"/>
                  </a:lnTo>
                  <a:lnTo>
                    <a:pt x="662" y="3"/>
                  </a:lnTo>
                  <a:lnTo>
                    <a:pt x="7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Arial" panose="020B0604020202020204" pitchFamily="34" charset="0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AD0D4DC-D305-584C-8E49-BDBE1EB62161}"/>
              </a:ext>
            </a:extLst>
          </p:cNvPr>
          <p:cNvSpPr txBox="1"/>
          <p:nvPr/>
        </p:nvSpPr>
        <p:spPr>
          <a:xfrm>
            <a:off x="8702484" y="2891968"/>
            <a:ext cx="2186246" cy="613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Uso de redes neurais para detectar infrações automaticamente, integrando a classificação ao CTB.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0E5A9-DE42-F34C-9E0B-89CE517CA302}"/>
              </a:ext>
            </a:extLst>
          </p:cNvPr>
          <p:cNvSpPr txBox="1"/>
          <p:nvPr/>
        </p:nvSpPr>
        <p:spPr>
          <a:xfrm>
            <a:off x="6008562" y="4529081"/>
            <a:ext cx="5086328" cy="742647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just">
              <a:lnSpc>
                <a:spcPct val="120000"/>
              </a:lnSpc>
            </a:pPr>
            <a:r>
              <a:rPr kumimoji="1"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Dessa forma, a aplicação viabiliza uma gestão de trânsito mais inteligente, reduzindo a impunidade e a recorrência de estacionamentos irregulares em áreas críticas como faixas de pedestres e calçadas.</a:t>
            </a:r>
            <a:endParaRPr kumimoji="1"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506DE8-002F-ED3D-F9B9-61C117E946A5}"/>
              </a:ext>
            </a:extLst>
          </p:cNvPr>
          <p:cNvSpPr txBox="1"/>
          <p:nvPr/>
        </p:nvSpPr>
        <p:spPr>
          <a:xfrm>
            <a:off x="860367" y="215486"/>
            <a:ext cx="3024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3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Alternativa de solução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70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9A20BF-44CD-F94C-9280-6E04A24E2AA2}"/>
              </a:ext>
            </a:extLst>
          </p:cNvPr>
          <p:cNvSpPr/>
          <p:nvPr/>
        </p:nvSpPr>
        <p:spPr>
          <a:xfrm>
            <a:off x="7870412" y="1690564"/>
            <a:ext cx="496800" cy="417501"/>
          </a:xfrm>
          <a:prstGeom prst="rect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kumimoji="1" lang="pt-PT" altLang="pt-PT" sz="2000" dirty="0">
                <a:latin typeface="Montserrat"/>
                <a:ea typeface="Montserrat"/>
              </a:rPr>
              <a:t>01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02B760-CC74-654A-BC11-39117B61FC0F}"/>
              </a:ext>
            </a:extLst>
          </p:cNvPr>
          <p:cNvSpPr/>
          <p:nvPr/>
        </p:nvSpPr>
        <p:spPr>
          <a:xfrm>
            <a:off x="7870454" y="4052579"/>
            <a:ext cx="496800" cy="417501"/>
          </a:xfrm>
          <a:prstGeom prst="rect">
            <a:avLst/>
          </a:prstGeom>
          <a:solidFill>
            <a:srgbClr val="02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kumimoji="1" lang="pt-PT" altLang="pt-PT" sz="2000" dirty="0">
                <a:latin typeface="Montserrat"/>
                <a:ea typeface="Montserrat"/>
              </a:rPr>
              <a:t>02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0FAB7-2C97-E84A-B940-42FEDD9629D8}"/>
              </a:ext>
            </a:extLst>
          </p:cNvPr>
          <p:cNvSpPr txBox="1"/>
          <p:nvPr/>
        </p:nvSpPr>
        <p:spPr>
          <a:xfrm>
            <a:off x="8405292" y="1907809"/>
            <a:ext cx="3116105" cy="12899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PT" altLang="pt-PT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D</a:t>
            </a: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etecção Passiva: Identificação automática dos elementos visuais nas imagens de entrada.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kumimoji="1" lang="pt-BR" sz="9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Validação e Classificação: Processamento do frame para confirmar a infração e atribuir gravidade conforme regras.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kumimoji="1" lang="pt-BR" sz="9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Extração de Dados: Uso de módulo baseado em ALPR para placa/cor e API externa para horário/data via metadados.</a:t>
            </a:r>
            <a:endParaRPr kumimoji="1" lang="pt-PT" altLang="pt-PT" sz="9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004C72-166C-5141-8011-E84E488E439D}"/>
              </a:ext>
            </a:extLst>
          </p:cNvPr>
          <p:cNvSpPr txBox="1"/>
          <p:nvPr/>
        </p:nvSpPr>
        <p:spPr>
          <a:xfrm>
            <a:off x="8405334" y="1610509"/>
            <a:ext cx="2124472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微软雅黑" pitchFamily="34" charset="-122"/>
                <a:sym typeface="+mn-ea"/>
              </a:rPr>
              <a:t>Requisitos Funcionais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7B9901-E0C2-6D4D-9D19-B6779FCA0D62}"/>
              </a:ext>
            </a:extLst>
          </p:cNvPr>
          <p:cNvSpPr txBox="1"/>
          <p:nvPr/>
        </p:nvSpPr>
        <p:spPr>
          <a:xfrm>
            <a:off x="8405335" y="4263157"/>
            <a:ext cx="3116105" cy="286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Confiabilidade: Acurácia média de 85% na detecção.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kumimoji="1" lang="pt-BR" sz="9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Eficiência de Desempenho: Processamento via </a:t>
            </a: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API Rest Full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kumimoji="1" lang="pt-BR" sz="9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kumimoji="1" lang="pt-B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</a:rPr>
              <a:t>Compatibilidade: Integração coesa entre componentes e fluxo contínuo de dados.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2D6DC4-FC9F-E64B-BC11-5811024A1D74}"/>
              </a:ext>
            </a:extLst>
          </p:cNvPr>
          <p:cNvSpPr txBox="1"/>
          <p:nvPr/>
        </p:nvSpPr>
        <p:spPr>
          <a:xfrm>
            <a:off x="8405376" y="3994437"/>
            <a:ext cx="2124472" cy="307848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PT" altLang="pt-P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微软雅黑" pitchFamily="34" charset="-122"/>
                <a:sym typeface="+mn-ea"/>
              </a:rPr>
              <a:t>Requisitos Não-funcinais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06CA17-CC84-2C4D-B9F6-C284BB0E5D6D}"/>
              </a:ext>
            </a:extLst>
          </p:cNvPr>
          <p:cNvSpPr txBox="1"/>
          <p:nvPr/>
        </p:nvSpPr>
        <p:spPr>
          <a:xfrm>
            <a:off x="542788" y="1839721"/>
            <a:ext cx="2676726" cy="52334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Arquitetura &amp; Integração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09426F-A04B-744C-90DC-89C57BE1B113}"/>
              </a:ext>
            </a:extLst>
          </p:cNvPr>
          <p:cNvSpPr txBox="1"/>
          <p:nvPr/>
        </p:nvSpPr>
        <p:spPr>
          <a:xfrm>
            <a:off x="542788" y="2399338"/>
            <a:ext cx="2958467" cy="23337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kumimoji="1"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Os requisitos da solução buscam equilibrar a complexidade da Visão Computacional com a eficiência operacional. O sistema oferece uma interface intuitiva para o envio de evidências, e deteção automática.</a:t>
            </a:r>
          </a:p>
          <a:p>
            <a:pPr algn="just"/>
            <a:endParaRPr kumimoji="1"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</a:endParaRPr>
          </a:p>
          <a:p>
            <a:pPr algn="just"/>
            <a:r>
              <a:rPr kumimoji="1"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A solução foi projetada integrando um Front-end responsivo (React-JS) com um motor de processamento robusto em Back-end (Python).</a:t>
            </a:r>
          </a:p>
          <a:p>
            <a:pPr algn="just"/>
            <a:endParaRPr kumimoji="1"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</a:endParaRPr>
          </a:p>
          <a:p>
            <a:pPr algn="just"/>
            <a:r>
              <a:rPr kumimoji="1"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O foco central é garantir a comunicação fluida via APIs JSON, permitindo a execução do algoritmo de visão computacional e a validação da infração a partir de qualquer dispositivo conectado.</a:t>
            </a:r>
          </a:p>
          <a:p>
            <a:pPr algn="just"/>
            <a:endParaRPr kumimoji="1"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</a:endParaRPr>
          </a:p>
        </p:txBody>
      </p:sp>
      <p:pic>
        <p:nvPicPr>
          <p:cNvPr id="13" name="Imagem 1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65B388C-5F13-4B77-20C1-BDDA04F0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" r="1272"/>
          <a:stretch>
            <a:fillRect/>
          </a:stretch>
        </p:blipFill>
        <p:spPr>
          <a:xfrm>
            <a:off x="3684786" y="1420800"/>
            <a:ext cx="4002136" cy="44903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7AE104-2BA7-FC61-9BB6-1D5895B0596E}"/>
              </a:ext>
            </a:extLst>
          </p:cNvPr>
          <p:cNvSpPr txBox="1"/>
          <p:nvPr/>
        </p:nvSpPr>
        <p:spPr>
          <a:xfrm>
            <a:off x="860367" y="215486"/>
            <a:ext cx="3024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4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Requisitos da solução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9389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1">
            <a:extLst>
              <a:ext uri="{FF2B5EF4-FFF2-40B4-BE49-F238E27FC236}">
                <a16:creationId xmlns:a16="http://schemas.microsoft.com/office/drawing/2014/main" id="{C7966F48-616E-18F9-9DD4-D372D85C0A6B}"/>
              </a:ext>
            </a:extLst>
          </p:cNvPr>
          <p:cNvSpPr/>
          <p:nvPr/>
        </p:nvSpPr>
        <p:spPr>
          <a:xfrm>
            <a:off x="860368" y="1691432"/>
            <a:ext cx="2982817" cy="1456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接连接符 7">
            <a:extLst>
              <a:ext uri="{FF2B5EF4-FFF2-40B4-BE49-F238E27FC236}">
                <a16:creationId xmlns:a16="http://schemas.microsoft.com/office/drawing/2014/main" id="{304AD96D-E073-7D43-AAD8-01B160148DEB}"/>
              </a:ext>
            </a:extLst>
          </p:cNvPr>
          <p:cNvCxnSpPr/>
          <p:nvPr/>
        </p:nvCxnSpPr>
        <p:spPr>
          <a:xfrm flipH="1">
            <a:off x="8090635" y="1934044"/>
            <a:ext cx="0" cy="1659647"/>
          </a:xfrm>
          <a:prstGeom prst="line">
            <a:avLst/>
          </a:prstGeom>
          <a:ln w="28575">
            <a:solidFill>
              <a:srgbClr val="02CA9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9">
            <a:extLst>
              <a:ext uri="{FF2B5EF4-FFF2-40B4-BE49-F238E27FC236}">
                <a16:creationId xmlns:a16="http://schemas.microsoft.com/office/drawing/2014/main" id="{3985362B-0E9B-C34F-8D5A-2B2C59B4FAE1}"/>
              </a:ext>
            </a:extLst>
          </p:cNvPr>
          <p:cNvCxnSpPr>
            <a:cxnSpLocks/>
          </p:cNvCxnSpPr>
          <p:nvPr/>
        </p:nvCxnSpPr>
        <p:spPr>
          <a:xfrm>
            <a:off x="598206" y="3888740"/>
            <a:ext cx="10989891" cy="0"/>
          </a:xfrm>
          <a:prstGeom prst="line">
            <a:avLst/>
          </a:prstGeom>
          <a:ln w="28575">
            <a:solidFill>
              <a:srgbClr val="02CA9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284F39C9-0372-AF45-8717-2BF8FDB6BA56}"/>
              </a:ext>
            </a:extLst>
          </p:cNvPr>
          <p:cNvSpPr/>
          <p:nvPr/>
        </p:nvSpPr>
        <p:spPr>
          <a:xfrm>
            <a:off x="8779980" y="2516986"/>
            <a:ext cx="2821497" cy="10266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Elaboração do Banco de Dados e interconexão da IA com o módulo de infrações</a:t>
            </a:r>
            <a:endParaRPr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F1E7A6-0076-7C4E-A569-CEC41E2A5DD6}"/>
              </a:ext>
            </a:extLst>
          </p:cNvPr>
          <p:cNvSpPr txBox="1"/>
          <p:nvPr/>
        </p:nvSpPr>
        <p:spPr>
          <a:xfrm>
            <a:off x="8779980" y="1705443"/>
            <a:ext cx="2967745" cy="690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Desenvolvimento e Integração (Agosto - Setembro)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32A034-11E7-3844-9E4C-2DDC3B562143}"/>
              </a:ext>
            </a:extLst>
          </p:cNvPr>
          <p:cNvSpPr/>
          <p:nvPr/>
        </p:nvSpPr>
        <p:spPr>
          <a:xfrm>
            <a:off x="8252693" y="1692641"/>
            <a:ext cx="468000" cy="468000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8CE2A0-FAC9-ED42-9FFA-439A5C398094}"/>
              </a:ext>
            </a:extLst>
          </p:cNvPr>
          <p:cNvSpPr/>
          <p:nvPr/>
        </p:nvSpPr>
        <p:spPr>
          <a:xfrm>
            <a:off x="4797697" y="4388768"/>
            <a:ext cx="3051099" cy="20803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4000"/>
              </a:lnSpc>
            </a:pPr>
            <a:r>
              <a:rPr lang="pt-BR" sz="1100" dirty="0">
                <a:latin typeface="Montserrat" panose="00000500000000000000" pitchFamily="2" charset="0"/>
              </a:rPr>
              <a:t>Utilização da plataforma Roboflow com divisão de tarefas em "Jobs" e "Batches". Cada integrante ficou responsável pela rotulação de lotes específicos de imagens para garantir a diversidade e qualidade do treinamento da IA sem sobrecarregar a equipe</a:t>
            </a:r>
            <a:endParaRPr lang="pt-PT" altLang="pt-PT" sz="1100" dirty="0">
              <a:latin typeface="Montserrat" panose="00000500000000000000" pitchFamily="2" charset="0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EB8CDC-1EFF-A843-912C-5AA59AE3466A}"/>
              </a:ext>
            </a:extLst>
          </p:cNvPr>
          <p:cNvSpPr txBox="1"/>
          <p:nvPr/>
        </p:nvSpPr>
        <p:spPr>
          <a:xfrm>
            <a:off x="4797697" y="4143213"/>
            <a:ext cx="314766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Curadoria de Dataset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A0096A-9018-F244-B0ED-763BB5279EB8}"/>
              </a:ext>
            </a:extLst>
          </p:cNvPr>
          <p:cNvSpPr/>
          <p:nvPr/>
        </p:nvSpPr>
        <p:spPr>
          <a:xfrm>
            <a:off x="4211844" y="4169481"/>
            <a:ext cx="468000" cy="468000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AAC9C6-5D08-774A-97CC-6BFC194FE929}"/>
              </a:ext>
            </a:extLst>
          </p:cNvPr>
          <p:cNvSpPr/>
          <p:nvPr/>
        </p:nvSpPr>
        <p:spPr>
          <a:xfrm>
            <a:off x="1480646" y="4884149"/>
            <a:ext cx="2624701" cy="8393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Integração do processamento com a interface gráfica, conexão com o banco e fase de </a:t>
            </a:r>
            <a:r>
              <a:rPr lang="pt-BR" sz="1100" i="1" dirty="0">
                <a:latin typeface="Montserrat" panose="00000500000000000000" pitchFamily="2" charset="0"/>
              </a:rPr>
              <a:t>debug</a:t>
            </a:r>
            <a:endParaRPr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sym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29D5E1-CE87-894B-8A37-0D4C8FB2585F}"/>
              </a:ext>
            </a:extLst>
          </p:cNvPr>
          <p:cNvSpPr txBox="1"/>
          <p:nvPr/>
        </p:nvSpPr>
        <p:spPr>
          <a:xfrm>
            <a:off x="1423317" y="4165889"/>
            <a:ext cx="2624701" cy="5993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Interface e Testes (Setembro - Outubro)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0997A7-2456-9440-AFF3-05ECE2DD343F}"/>
              </a:ext>
            </a:extLst>
          </p:cNvPr>
          <p:cNvSpPr/>
          <p:nvPr/>
        </p:nvSpPr>
        <p:spPr>
          <a:xfrm>
            <a:off x="875707" y="4169604"/>
            <a:ext cx="468000" cy="468000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PT" altLang="pt-PT">
                <a:solidFill>
                  <a:schemeClr val="bg1"/>
                </a:solidFill>
                <a:latin typeface="Montserrat"/>
                <a:ea typeface="Montserrat"/>
              </a:rPr>
              <a:t>3</a:t>
            </a:r>
          </a:p>
        </p:txBody>
      </p:sp>
      <p:cxnSp>
        <p:nvCxnSpPr>
          <p:cNvPr id="14" name="直接连接符 19">
            <a:extLst>
              <a:ext uri="{FF2B5EF4-FFF2-40B4-BE49-F238E27FC236}">
                <a16:creationId xmlns:a16="http://schemas.microsoft.com/office/drawing/2014/main" id="{B1AA542B-DC4D-764B-917F-5E84D7C7E4DD}"/>
              </a:ext>
            </a:extLst>
          </p:cNvPr>
          <p:cNvCxnSpPr/>
          <p:nvPr/>
        </p:nvCxnSpPr>
        <p:spPr>
          <a:xfrm flipH="1">
            <a:off x="4211844" y="1934044"/>
            <a:ext cx="0" cy="1659647"/>
          </a:xfrm>
          <a:prstGeom prst="line">
            <a:avLst/>
          </a:prstGeom>
          <a:ln w="28575">
            <a:solidFill>
              <a:srgbClr val="02CA9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F6DE48F-D908-DD4B-B43A-C23EF5B4D7F7}"/>
              </a:ext>
            </a:extLst>
          </p:cNvPr>
          <p:cNvSpPr/>
          <p:nvPr/>
        </p:nvSpPr>
        <p:spPr>
          <a:xfrm>
            <a:off x="5203848" y="2522050"/>
            <a:ext cx="2656184" cy="943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Definição da estrutura de código e treinamento intensivo do modelo de Visão Computacional</a:t>
            </a:r>
            <a:endParaRPr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A4D84E-CB09-344C-9AE0-F3BDBD5E512F}"/>
              </a:ext>
            </a:extLst>
          </p:cNvPr>
          <p:cNvSpPr txBox="1"/>
          <p:nvPr/>
        </p:nvSpPr>
        <p:spPr>
          <a:xfrm>
            <a:off x="5204817" y="1705444"/>
            <a:ext cx="2656184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Planejamento e IA (Julho - Agosto)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227C1B-9FD1-AB49-AB0D-058C75D66BA3}"/>
              </a:ext>
            </a:extLst>
          </p:cNvPr>
          <p:cNvSpPr/>
          <p:nvPr/>
        </p:nvSpPr>
        <p:spPr>
          <a:xfrm>
            <a:off x="4679844" y="1691432"/>
            <a:ext cx="468000" cy="468000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PT" altLang="pt-PT">
                <a:solidFill>
                  <a:schemeClr val="bg1"/>
                </a:solidFill>
                <a:latin typeface="Montserrat"/>
                <a:ea typeface="Montserrat"/>
              </a:rPr>
              <a:t>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9FDCBF-8F3D-324D-A696-58DE4D85A104}"/>
              </a:ext>
            </a:extLst>
          </p:cNvPr>
          <p:cNvSpPr/>
          <p:nvPr/>
        </p:nvSpPr>
        <p:spPr>
          <a:xfrm>
            <a:off x="8609429" y="4374052"/>
            <a:ext cx="3070533" cy="16507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44000"/>
              </a:lnSpc>
            </a:pPr>
            <a:r>
              <a:rPr lang="pt-BR" sz="1100" dirty="0">
                <a:latin typeface="Montserrat" panose="00000500000000000000" pitchFamily="2" charset="0"/>
              </a:rPr>
              <a:t>Atuação multidisciplinar cobrindo Backend (Python/IA), Frontend (ReactJS) e Banco de Dados (MySQL) para garantir a integração completa da arquitetura proposta</a:t>
            </a:r>
            <a:endParaRPr lang="pt-PT" altLang="pt-PT" sz="1100" dirty="0">
              <a:latin typeface="Montserrat" panose="00000500000000000000" pitchFamily="2" charset="0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B6D495-869A-F846-920E-FD699FCF28AC}"/>
              </a:ext>
            </a:extLst>
          </p:cNvPr>
          <p:cNvSpPr txBox="1"/>
          <p:nvPr/>
        </p:nvSpPr>
        <p:spPr>
          <a:xfrm>
            <a:off x="8596147" y="4143213"/>
            <a:ext cx="2614723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9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Desenvolvimento Técnico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519D2D-D2F7-E347-ACAC-89C165A0C5AA}"/>
              </a:ext>
            </a:extLst>
          </p:cNvPr>
          <p:cNvSpPr/>
          <p:nvPr/>
        </p:nvSpPr>
        <p:spPr>
          <a:xfrm>
            <a:off x="7945357" y="4168389"/>
            <a:ext cx="469092" cy="469092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pt-PT" altLang="pt-PT">
                <a:solidFill>
                  <a:schemeClr val="bg1"/>
                </a:solidFill>
                <a:latin typeface="Montserrat"/>
                <a:ea typeface="Montserrat"/>
              </a:rPr>
              <a:t>5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425E36B4-44B8-3521-5925-C775944CB912}"/>
              </a:ext>
            </a:extLst>
          </p:cNvPr>
          <p:cNvSpPr txBox="1"/>
          <p:nvPr/>
        </p:nvSpPr>
        <p:spPr>
          <a:xfrm>
            <a:off x="961540" y="1703712"/>
            <a:ext cx="2574916" cy="467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4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</a:rPr>
              <a:t>Organização da Equipe e Divisão de Papéis</a:t>
            </a:r>
            <a:endParaRPr lang="pt-PT" altLang="pt-PT" sz="14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24" name="矩形 7">
            <a:extLst>
              <a:ext uri="{FF2B5EF4-FFF2-40B4-BE49-F238E27FC236}">
                <a16:creationId xmlns:a16="http://schemas.microsoft.com/office/drawing/2014/main" id="{FF6FF3B1-CDCF-A488-F5CE-3F80DA5CD922}"/>
              </a:ext>
            </a:extLst>
          </p:cNvPr>
          <p:cNvSpPr/>
          <p:nvPr/>
        </p:nvSpPr>
        <p:spPr>
          <a:xfrm>
            <a:off x="998494" y="2251828"/>
            <a:ext cx="2422841" cy="869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A execução seguiu uma abordagem colaborativa, com ênfase na curadoria de dados</a:t>
            </a:r>
            <a:endParaRPr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sym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53219B-747F-9229-3B0E-FD36E20E134F}"/>
              </a:ext>
            </a:extLst>
          </p:cNvPr>
          <p:cNvSpPr txBox="1"/>
          <p:nvPr/>
        </p:nvSpPr>
        <p:spPr>
          <a:xfrm>
            <a:off x="860368" y="215486"/>
            <a:ext cx="24439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5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Projeto de solução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4695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um carro ao &#10;ar livre estacionado na calçada">
            <a:extLst>
              <a:ext uri="{FF2B5EF4-FFF2-40B4-BE49-F238E27FC236}">
                <a16:creationId xmlns:a16="http://schemas.microsoft.com/office/drawing/2014/main" id="{8F7ACBB3-87CC-E241-054B-7D175CFC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001" y="1812307"/>
            <a:ext cx="3071694" cy="4079593"/>
          </a:xfrm>
          <a:prstGeom prst="rect">
            <a:avLst/>
          </a:prstGeom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F7C25C74-420D-0D4D-9185-D6845130CCA9}"/>
              </a:ext>
            </a:extLst>
          </p:cNvPr>
          <p:cNvSpPr txBox="1"/>
          <p:nvPr/>
        </p:nvSpPr>
        <p:spPr>
          <a:xfrm>
            <a:off x="1145159" y="1875301"/>
            <a:ext cx="767815" cy="767815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endParaRPr lang="zh-CN" altLang="en-US" sz="1698">
              <a:latin typeface="+mj-ea"/>
              <a:ea typeface="+mj-ea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4ED12C8C-4791-2C4F-BF71-D296C49EC118}"/>
              </a:ext>
            </a:extLst>
          </p:cNvPr>
          <p:cNvSpPr txBox="1"/>
          <p:nvPr/>
        </p:nvSpPr>
        <p:spPr>
          <a:xfrm>
            <a:off x="4574600" y="1875301"/>
            <a:ext cx="767815" cy="767815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endParaRPr lang="zh-CN" altLang="en-US" sz="1698"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AC5A07-72B3-2E44-A94E-42FC5C1E29B5}"/>
              </a:ext>
            </a:extLst>
          </p:cNvPr>
          <p:cNvSpPr txBox="1"/>
          <p:nvPr/>
        </p:nvSpPr>
        <p:spPr>
          <a:xfrm>
            <a:off x="1943719" y="1828548"/>
            <a:ext cx="2580278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Treinamento do Modelo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2741BC0-E1D8-C240-A6E5-F9F46D543E5D}"/>
              </a:ext>
            </a:extLst>
          </p:cNvPr>
          <p:cNvSpPr txBox="1"/>
          <p:nvPr/>
        </p:nvSpPr>
        <p:spPr>
          <a:xfrm>
            <a:off x="1963577" y="2099078"/>
            <a:ext cx="2508638" cy="653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Utilização da arquitetura YOLOv11s-seg treinada por 60 épocas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7AD06B-4B94-404E-8095-233554189124}"/>
              </a:ext>
            </a:extLst>
          </p:cNvPr>
          <p:cNvSpPr txBox="1"/>
          <p:nvPr/>
        </p:nvSpPr>
        <p:spPr>
          <a:xfrm>
            <a:off x="5342414" y="1777932"/>
            <a:ext cx="2066789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Testes de Lógica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E5E967-A04D-C145-8109-2CD782A104F1}"/>
              </a:ext>
            </a:extLst>
          </p:cNvPr>
          <p:cNvSpPr txBox="1"/>
          <p:nvPr/>
        </p:nvSpPr>
        <p:spPr>
          <a:xfrm>
            <a:off x="5367716" y="2010969"/>
            <a:ext cx="2723747" cy="633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Validação de algoritmos específicos para Infrações por Interseção e Infrações Relacionais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F590A14-24AD-344C-85DE-9ABDD22497C5}"/>
              </a:ext>
            </a:extLst>
          </p:cNvPr>
          <p:cNvSpPr txBox="1"/>
          <p:nvPr/>
        </p:nvSpPr>
        <p:spPr>
          <a:xfrm>
            <a:off x="1079115" y="4960700"/>
            <a:ext cx="6936839" cy="893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modelo atingiu aproximadamente ~0.90 mAP50 de precisão, validando infrações corretamente através de "Máscaras de Contato" (que evitam falsos positivos) e entregando feedback visual imediato que distingue veículos regulares (verde) de infratores (vermelho).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+mn-ea"/>
              <a:sym typeface="+mn-lt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8C2A51EB-60CB-7848-9733-0398705B0BE7}"/>
              </a:ext>
            </a:extLst>
          </p:cNvPr>
          <p:cNvSpPr txBox="1"/>
          <p:nvPr/>
        </p:nvSpPr>
        <p:spPr>
          <a:xfrm>
            <a:off x="2589398" y="3222499"/>
            <a:ext cx="767815" cy="767815"/>
          </a:xfrm>
          <a:prstGeom prst="rect">
            <a:avLst/>
          </a:prstGeom>
          <a:solidFill>
            <a:srgbClr val="02CA99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endParaRPr lang="zh-CN" altLang="en-US" sz="1698">
              <a:latin typeface="+mj-ea"/>
              <a:ea typeface="+mj-ea"/>
            </a:endParaRPr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320BA8B7-2603-0B4C-AB1D-0F769C88E274}"/>
              </a:ext>
            </a:extLst>
          </p:cNvPr>
          <p:cNvSpPr>
            <a:spLocks noEditPoints="1"/>
          </p:cNvSpPr>
          <p:nvPr/>
        </p:nvSpPr>
        <p:spPr bwMode="auto">
          <a:xfrm>
            <a:off x="4523997" y="3373087"/>
            <a:ext cx="435512" cy="363356"/>
          </a:xfrm>
          <a:custGeom>
            <a:avLst/>
            <a:gdLst>
              <a:gd name="T0" fmla="*/ 1436 w 3383"/>
              <a:gd name="T1" fmla="*/ 1675 h 2815"/>
              <a:gd name="T2" fmla="*/ 1474 w 3383"/>
              <a:gd name="T3" fmla="*/ 1783 h 2815"/>
              <a:gd name="T4" fmla="*/ 1394 w 3383"/>
              <a:gd name="T5" fmla="*/ 1864 h 2815"/>
              <a:gd name="T6" fmla="*/ 1160 w 3383"/>
              <a:gd name="T7" fmla="*/ 1273 h 2815"/>
              <a:gd name="T8" fmla="*/ 1048 w 3383"/>
              <a:gd name="T9" fmla="*/ 1464 h 2815"/>
              <a:gd name="T10" fmla="*/ 1010 w 3383"/>
              <a:gd name="T11" fmla="*/ 1356 h 2815"/>
              <a:gd name="T12" fmla="*/ 1090 w 3383"/>
              <a:gd name="T13" fmla="*/ 1276 h 2815"/>
              <a:gd name="T14" fmla="*/ 1184 w 3383"/>
              <a:gd name="T15" fmla="*/ 1023 h 2815"/>
              <a:gd name="T16" fmla="*/ 1115 w 3383"/>
              <a:gd name="T17" fmla="*/ 1109 h 2815"/>
              <a:gd name="T18" fmla="*/ 937 w 3383"/>
              <a:gd name="T19" fmla="*/ 1176 h 2815"/>
              <a:gd name="T20" fmla="*/ 846 w 3383"/>
              <a:gd name="T21" fmla="*/ 1340 h 2815"/>
              <a:gd name="T22" fmla="*/ 888 w 3383"/>
              <a:gd name="T23" fmla="*/ 1528 h 2815"/>
              <a:gd name="T24" fmla="*/ 1037 w 3383"/>
              <a:gd name="T25" fmla="*/ 1640 h 2815"/>
              <a:gd name="T26" fmla="*/ 926 w 3383"/>
              <a:gd name="T27" fmla="*/ 1867 h 2815"/>
              <a:gd name="T28" fmla="*/ 846 w 3383"/>
              <a:gd name="T29" fmla="*/ 1926 h 2815"/>
              <a:gd name="T30" fmla="*/ 884 w 3383"/>
              <a:gd name="T31" fmla="*/ 2019 h 2815"/>
              <a:gd name="T32" fmla="*/ 1163 w 3383"/>
              <a:gd name="T33" fmla="*/ 2100 h 2815"/>
              <a:gd name="T34" fmla="*/ 1242 w 3383"/>
              <a:gd name="T35" fmla="*/ 2161 h 2815"/>
              <a:gd name="T36" fmla="*/ 1321 w 3383"/>
              <a:gd name="T37" fmla="*/ 2100 h 2815"/>
              <a:gd name="T38" fmla="*/ 1447 w 3383"/>
              <a:gd name="T39" fmla="*/ 2019 h 2815"/>
              <a:gd name="T40" fmla="*/ 1596 w 3383"/>
              <a:gd name="T41" fmla="*/ 1907 h 2815"/>
              <a:gd name="T42" fmla="*/ 1637 w 3383"/>
              <a:gd name="T43" fmla="*/ 1719 h 2815"/>
              <a:gd name="T44" fmla="*/ 1547 w 3383"/>
              <a:gd name="T45" fmla="*/ 1554 h 2815"/>
              <a:gd name="T46" fmla="*/ 1369 w 3383"/>
              <a:gd name="T47" fmla="*/ 1487 h 2815"/>
              <a:gd name="T48" fmla="*/ 1599 w 3383"/>
              <a:gd name="T49" fmla="*/ 1261 h 2815"/>
              <a:gd name="T50" fmla="*/ 1637 w 3383"/>
              <a:gd name="T51" fmla="*/ 1169 h 2815"/>
              <a:gd name="T52" fmla="*/ 1558 w 3383"/>
              <a:gd name="T53" fmla="*/ 1109 h 2815"/>
              <a:gd name="T54" fmla="*/ 1300 w 3383"/>
              <a:gd name="T55" fmla="*/ 1023 h 2815"/>
              <a:gd name="T56" fmla="*/ 2073 w 3383"/>
              <a:gd name="T57" fmla="*/ 814 h 2815"/>
              <a:gd name="T58" fmla="*/ 2308 w 3383"/>
              <a:gd name="T59" fmla="*/ 887 h 2815"/>
              <a:gd name="T60" fmla="*/ 2456 w 3383"/>
              <a:gd name="T61" fmla="*/ 1076 h 2815"/>
              <a:gd name="T62" fmla="*/ 2482 w 3383"/>
              <a:gd name="T63" fmla="*/ 1984 h 2815"/>
              <a:gd name="T64" fmla="*/ 2414 w 3383"/>
              <a:gd name="T65" fmla="*/ 2167 h 2815"/>
              <a:gd name="T66" fmla="*/ 2277 w 3383"/>
              <a:gd name="T67" fmla="*/ 2294 h 2815"/>
              <a:gd name="T68" fmla="*/ 2073 w 3383"/>
              <a:gd name="T69" fmla="*/ 2349 h 2815"/>
              <a:gd name="T70" fmla="*/ 389 w 3383"/>
              <a:gd name="T71" fmla="*/ 2348 h 2815"/>
              <a:gd name="T72" fmla="*/ 238 w 3383"/>
              <a:gd name="T73" fmla="*/ 2311 h 2815"/>
              <a:gd name="T74" fmla="*/ 97 w 3383"/>
              <a:gd name="T75" fmla="*/ 2203 h 2815"/>
              <a:gd name="T76" fmla="*/ 3 w 3383"/>
              <a:gd name="T77" fmla="*/ 1987 h 2815"/>
              <a:gd name="T78" fmla="*/ 18 w 3383"/>
              <a:gd name="T79" fmla="*/ 1103 h 2815"/>
              <a:gd name="T80" fmla="*/ 64 w 3383"/>
              <a:gd name="T81" fmla="*/ 1005 h 2815"/>
              <a:gd name="T82" fmla="*/ 191 w 3383"/>
              <a:gd name="T83" fmla="*/ 878 h 2815"/>
              <a:gd name="T84" fmla="*/ 348 w 3383"/>
              <a:gd name="T85" fmla="*/ 818 h 2815"/>
              <a:gd name="T86" fmla="*/ 2963 w 3383"/>
              <a:gd name="T87" fmla="*/ 3 h 2815"/>
              <a:gd name="T88" fmla="*/ 3205 w 3383"/>
              <a:gd name="T89" fmla="*/ 105 h 2815"/>
              <a:gd name="T90" fmla="*/ 3355 w 3383"/>
              <a:gd name="T91" fmla="*/ 316 h 2815"/>
              <a:gd name="T92" fmla="*/ 3380 w 3383"/>
              <a:gd name="T93" fmla="*/ 1214 h 2815"/>
              <a:gd name="T94" fmla="*/ 3278 w 3383"/>
              <a:gd name="T95" fmla="*/ 1456 h 2815"/>
              <a:gd name="T96" fmla="*/ 3067 w 3383"/>
              <a:gd name="T97" fmla="*/ 1607 h 2815"/>
              <a:gd name="T98" fmla="*/ 2647 w 3383"/>
              <a:gd name="T99" fmla="*/ 1225 h 2815"/>
              <a:gd name="T100" fmla="*/ 2577 w 3383"/>
              <a:gd name="T101" fmla="*/ 951 h 2815"/>
              <a:gd name="T102" fmla="*/ 2394 w 3383"/>
              <a:gd name="T103" fmla="*/ 748 h 2815"/>
              <a:gd name="T104" fmla="*/ 2132 w 3383"/>
              <a:gd name="T105" fmla="*/ 654 h 2815"/>
              <a:gd name="T106" fmla="*/ 853 w 3383"/>
              <a:gd name="T107" fmla="*/ 367 h 2815"/>
              <a:gd name="T108" fmla="*/ 979 w 3383"/>
              <a:gd name="T109" fmla="*/ 140 h 2815"/>
              <a:gd name="T110" fmla="*/ 1206 w 3383"/>
              <a:gd name="T111" fmla="*/ 12 h 2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83" h="2815">
                <a:moveTo>
                  <a:pt x="1324" y="1651"/>
                </a:moveTo>
                <a:lnTo>
                  <a:pt x="1369" y="1651"/>
                </a:lnTo>
                <a:lnTo>
                  <a:pt x="1394" y="1654"/>
                </a:lnTo>
                <a:lnTo>
                  <a:pt x="1417" y="1662"/>
                </a:lnTo>
                <a:lnTo>
                  <a:pt x="1436" y="1675"/>
                </a:lnTo>
                <a:lnTo>
                  <a:pt x="1454" y="1692"/>
                </a:lnTo>
                <a:lnTo>
                  <a:pt x="1466" y="1712"/>
                </a:lnTo>
                <a:lnTo>
                  <a:pt x="1474" y="1734"/>
                </a:lnTo>
                <a:lnTo>
                  <a:pt x="1477" y="1759"/>
                </a:lnTo>
                <a:lnTo>
                  <a:pt x="1474" y="1783"/>
                </a:lnTo>
                <a:lnTo>
                  <a:pt x="1466" y="1806"/>
                </a:lnTo>
                <a:lnTo>
                  <a:pt x="1454" y="1826"/>
                </a:lnTo>
                <a:lnTo>
                  <a:pt x="1436" y="1843"/>
                </a:lnTo>
                <a:lnTo>
                  <a:pt x="1417" y="1855"/>
                </a:lnTo>
                <a:lnTo>
                  <a:pt x="1394" y="1864"/>
                </a:lnTo>
                <a:lnTo>
                  <a:pt x="1369" y="1867"/>
                </a:lnTo>
                <a:lnTo>
                  <a:pt x="1324" y="1867"/>
                </a:lnTo>
                <a:lnTo>
                  <a:pt x="1324" y="1651"/>
                </a:lnTo>
                <a:close/>
                <a:moveTo>
                  <a:pt x="1115" y="1273"/>
                </a:moveTo>
                <a:lnTo>
                  <a:pt x="1160" y="1273"/>
                </a:lnTo>
                <a:lnTo>
                  <a:pt x="1160" y="1487"/>
                </a:lnTo>
                <a:lnTo>
                  <a:pt x="1115" y="1487"/>
                </a:lnTo>
                <a:lnTo>
                  <a:pt x="1090" y="1485"/>
                </a:lnTo>
                <a:lnTo>
                  <a:pt x="1067" y="1477"/>
                </a:lnTo>
                <a:lnTo>
                  <a:pt x="1048" y="1464"/>
                </a:lnTo>
                <a:lnTo>
                  <a:pt x="1030" y="1447"/>
                </a:lnTo>
                <a:lnTo>
                  <a:pt x="1018" y="1428"/>
                </a:lnTo>
                <a:lnTo>
                  <a:pt x="1010" y="1405"/>
                </a:lnTo>
                <a:lnTo>
                  <a:pt x="1007" y="1381"/>
                </a:lnTo>
                <a:lnTo>
                  <a:pt x="1010" y="1356"/>
                </a:lnTo>
                <a:lnTo>
                  <a:pt x="1018" y="1333"/>
                </a:lnTo>
                <a:lnTo>
                  <a:pt x="1030" y="1313"/>
                </a:lnTo>
                <a:lnTo>
                  <a:pt x="1048" y="1296"/>
                </a:lnTo>
                <a:lnTo>
                  <a:pt x="1067" y="1284"/>
                </a:lnTo>
                <a:lnTo>
                  <a:pt x="1090" y="1276"/>
                </a:lnTo>
                <a:lnTo>
                  <a:pt x="1115" y="1273"/>
                </a:lnTo>
                <a:close/>
                <a:moveTo>
                  <a:pt x="1242" y="999"/>
                </a:moveTo>
                <a:lnTo>
                  <a:pt x="1220" y="1002"/>
                </a:lnTo>
                <a:lnTo>
                  <a:pt x="1201" y="1011"/>
                </a:lnTo>
                <a:lnTo>
                  <a:pt x="1184" y="1023"/>
                </a:lnTo>
                <a:lnTo>
                  <a:pt x="1171" y="1039"/>
                </a:lnTo>
                <a:lnTo>
                  <a:pt x="1163" y="1059"/>
                </a:lnTo>
                <a:lnTo>
                  <a:pt x="1160" y="1080"/>
                </a:lnTo>
                <a:lnTo>
                  <a:pt x="1160" y="1109"/>
                </a:lnTo>
                <a:lnTo>
                  <a:pt x="1115" y="1109"/>
                </a:lnTo>
                <a:lnTo>
                  <a:pt x="1075" y="1112"/>
                </a:lnTo>
                <a:lnTo>
                  <a:pt x="1037" y="1120"/>
                </a:lnTo>
                <a:lnTo>
                  <a:pt x="1001" y="1135"/>
                </a:lnTo>
                <a:lnTo>
                  <a:pt x="968" y="1153"/>
                </a:lnTo>
                <a:lnTo>
                  <a:pt x="937" y="1176"/>
                </a:lnTo>
                <a:lnTo>
                  <a:pt x="910" y="1203"/>
                </a:lnTo>
                <a:lnTo>
                  <a:pt x="888" y="1233"/>
                </a:lnTo>
                <a:lnTo>
                  <a:pt x="869" y="1266"/>
                </a:lnTo>
                <a:lnTo>
                  <a:pt x="856" y="1302"/>
                </a:lnTo>
                <a:lnTo>
                  <a:pt x="846" y="1340"/>
                </a:lnTo>
                <a:lnTo>
                  <a:pt x="843" y="1381"/>
                </a:lnTo>
                <a:lnTo>
                  <a:pt x="846" y="1421"/>
                </a:lnTo>
                <a:lnTo>
                  <a:pt x="856" y="1459"/>
                </a:lnTo>
                <a:lnTo>
                  <a:pt x="869" y="1495"/>
                </a:lnTo>
                <a:lnTo>
                  <a:pt x="888" y="1528"/>
                </a:lnTo>
                <a:lnTo>
                  <a:pt x="910" y="1558"/>
                </a:lnTo>
                <a:lnTo>
                  <a:pt x="937" y="1585"/>
                </a:lnTo>
                <a:lnTo>
                  <a:pt x="968" y="1608"/>
                </a:lnTo>
                <a:lnTo>
                  <a:pt x="1001" y="1626"/>
                </a:lnTo>
                <a:lnTo>
                  <a:pt x="1037" y="1640"/>
                </a:lnTo>
                <a:lnTo>
                  <a:pt x="1075" y="1649"/>
                </a:lnTo>
                <a:lnTo>
                  <a:pt x="1115" y="1651"/>
                </a:lnTo>
                <a:lnTo>
                  <a:pt x="1160" y="1651"/>
                </a:lnTo>
                <a:lnTo>
                  <a:pt x="1160" y="1867"/>
                </a:lnTo>
                <a:lnTo>
                  <a:pt x="926" y="1867"/>
                </a:lnTo>
                <a:lnTo>
                  <a:pt x="904" y="1870"/>
                </a:lnTo>
                <a:lnTo>
                  <a:pt x="884" y="1878"/>
                </a:lnTo>
                <a:lnTo>
                  <a:pt x="868" y="1890"/>
                </a:lnTo>
                <a:lnTo>
                  <a:pt x="855" y="1907"/>
                </a:lnTo>
                <a:lnTo>
                  <a:pt x="846" y="1926"/>
                </a:lnTo>
                <a:lnTo>
                  <a:pt x="843" y="1948"/>
                </a:lnTo>
                <a:lnTo>
                  <a:pt x="846" y="1970"/>
                </a:lnTo>
                <a:lnTo>
                  <a:pt x="855" y="1989"/>
                </a:lnTo>
                <a:lnTo>
                  <a:pt x="868" y="2007"/>
                </a:lnTo>
                <a:lnTo>
                  <a:pt x="884" y="2019"/>
                </a:lnTo>
                <a:lnTo>
                  <a:pt x="904" y="2027"/>
                </a:lnTo>
                <a:lnTo>
                  <a:pt x="926" y="2030"/>
                </a:lnTo>
                <a:lnTo>
                  <a:pt x="1160" y="2030"/>
                </a:lnTo>
                <a:lnTo>
                  <a:pt x="1160" y="2078"/>
                </a:lnTo>
                <a:lnTo>
                  <a:pt x="1163" y="2100"/>
                </a:lnTo>
                <a:lnTo>
                  <a:pt x="1171" y="2120"/>
                </a:lnTo>
                <a:lnTo>
                  <a:pt x="1184" y="2137"/>
                </a:lnTo>
                <a:lnTo>
                  <a:pt x="1201" y="2149"/>
                </a:lnTo>
                <a:lnTo>
                  <a:pt x="1220" y="2158"/>
                </a:lnTo>
                <a:lnTo>
                  <a:pt x="1242" y="2161"/>
                </a:lnTo>
                <a:lnTo>
                  <a:pt x="1264" y="2158"/>
                </a:lnTo>
                <a:lnTo>
                  <a:pt x="1283" y="2149"/>
                </a:lnTo>
                <a:lnTo>
                  <a:pt x="1300" y="2137"/>
                </a:lnTo>
                <a:lnTo>
                  <a:pt x="1313" y="2120"/>
                </a:lnTo>
                <a:lnTo>
                  <a:pt x="1321" y="2100"/>
                </a:lnTo>
                <a:lnTo>
                  <a:pt x="1324" y="2078"/>
                </a:lnTo>
                <a:lnTo>
                  <a:pt x="1324" y="2030"/>
                </a:lnTo>
                <a:lnTo>
                  <a:pt x="1369" y="2030"/>
                </a:lnTo>
                <a:lnTo>
                  <a:pt x="1409" y="2027"/>
                </a:lnTo>
                <a:lnTo>
                  <a:pt x="1447" y="2019"/>
                </a:lnTo>
                <a:lnTo>
                  <a:pt x="1483" y="2004"/>
                </a:lnTo>
                <a:lnTo>
                  <a:pt x="1516" y="1986"/>
                </a:lnTo>
                <a:lnTo>
                  <a:pt x="1547" y="1963"/>
                </a:lnTo>
                <a:lnTo>
                  <a:pt x="1574" y="1937"/>
                </a:lnTo>
                <a:lnTo>
                  <a:pt x="1596" y="1907"/>
                </a:lnTo>
                <a:lnTo>
                  <a:pt x="1615" y="1873"/>
                </a:lnTo>
                <a:lnTo>
                  <a:pt x="1628" y="1837"/>
                </a:lnTo>
                <a:lnTo>
                  <a:pt x="1637" y="1799"/>
                </a:lnTo>
                <a:lnTo>
                  <a:pt x="1641" y="1759"/>
                </a:lnTo>
                <a:lnTo>
                  <a:pt x="1637" y="1719"/>
                </a:lnTo>
                <a:lnTo>
                  <a:pt x="1628" y="1681"/>
                </a:lnTo>
                <a:lnTo>
                  <a:pt x="1615" y="1645"/>
                </a:lnTo>
                <a:lnTo>
                  <a:pt x="1596" y="1612"/>
                </a:lnTo>
                <a:lnTo>
                  <a:pt x="1574" y="1581"/>
                </a:lnTo>
                <a:lnTo>
                  <a:pt x="1547" y="1554"/>
                </a:lnTo>
                <a:lnTo>
                  <a:pt x="1516" y="1532"/>
                </a:lnTo>
                <a:lnTo>
                  <a:pt x="1483" y="1513"/>
                </a:lnTo>
                <a:lnTo>
                  <a:pt x="1447" y="1500"/>
                </a:lnTo>
                <a:lnTo>
                  <a:pt x="1409" y="1491"/>
                </a:lnTo>
                <a:lnTo>
                  <a:pt x="1369" y="1487"/>
                </a:lnTo>
                <a:lnTo>
                  <a:pt x="1324" y="1487"/>
                </a:lnTo>
                <a:lnTo>
                  <a:pt x="1324" y="1273"/>
                </a:lnTo>
                <a:lnTo>
                  <a:pt x="1558" y="1273"/>
                </a:lnTo>
                <a:lnTo>
                  <a:pt x="1580" y="1270"/>
                </a:lnTo>
                <a:lnTo>
                  <a:pt x="1599" y="1261"/>
                </a:lnTo>
                <a:lnTo>
                  <a:pt x="1616" y="1249"/>
                </a:lnTo>
                <a:lnTo>
                  <a:pt x="1629" y="1233"/>
                </a:lnTo>
                <a:lnTo>
                  <a:pt x="1637" y="1213"/>
                </a:lnTo>
                <a:lnTo>
                  <a:pt x="1641" y="1191"/>
                </a:lnTo>
                <a:lnTo>
                  <a:pt x="1637" y="1169"/>
                </a:lnTo>
                <a:lnTo>
                  <a:pt x="1629" y="1149"/>
                </a:lnTo>
                <a:lnTo>
                  <a:pt x="1616" y="1133"/>
                </a:lnTo>
                <a:lnTo>
                  <a:pt x="1599" y="1120"/>
                </a:lnTo>
                <a:lnTo>
                  <a:pt x="1580" y="1112"/>
                </a:lnTo>
                <a:lnTo>
                  <a:pt x="1558" y="1109"/>
                </a:lnTo>
                <a:lnTo>
                  <a:pt x="1324" y="1109"/>
                </a:lnTo>
                <a:lnTo>
                  <a:pt x="1324" y="1080"/>
                </a:lnTo>
                <a:lnTo>
                  <a:pt x="1321" y="1059"/>
                </a:lnTo>
                <a:lnTo>
                  <a:pt x="1313" y="1039"/>
                </a:lnTo>
                <a:lnTo>
                  <a:pt x="1300" y="1023"/>
                </a:lnTo>
                <a:lnTo>
                  <a:pt x="1283" y="1011"/>
                </a:lnTo>
                <a:lnTo>
                  <a:pt x="1264" y="1002"/>
                </a:lnTo>
                <a:lnTo>
                  <a:pt x="1242" y="999"/>
                </a:lnTo>
                <a:close/>
                <a:moveTo>
                  <a:pt x="411" y="814"/>
                </a:moveTo>
                <a:lnTo>
                  <a:pt x="2073" y="814"/>
                </a:lnTo>
                <a:lnTo>
                  <a:pt x="2124" y="817"/>
                </a:lnTo>
                <a:lnTo>
                  <a:pt x="2175" y="827"/>
                </a:lnTo>
                <a:lnTo>
                  <a:pt x="2222" y="842"/>
                </a:lnTo>
                <a:lnTo>
                  <a:pt x="2266" y="862"/>
                </a:lnTo>
                <a:lnTo>
                  <a:pt x="2308" y="887"/>
                </a:lnTo>
                <a:lnTo>
                  <a:pt x="2346" y="918"/>
                </a:lnTo>
                <a:lnTo>
                  <a:pt x="2380" y="952"/>
                </a:lnTo>
                <a:lnTo>
                  <a:pt x="2410" y="990"/>
                </a:lnTo>
                <a:lnTo>
                  <a:pt x="2436" y="1032"/>
                </a:lnTo>
                <a:lnTo>
                  <a:pt x="2456" y="1076"/>
                </a:lnTo>
                <a:lnTo>
                  <a:pt x="2472" y="1124"/>
                </a:lnTo>
                <a:lnTo>
                  <a:pt x="2481" y="1173"/>
                </a:lnTo>
                <a:lnTo>
                  <a:pt x="2484" y="1225"/>
                </a:lnTo>
                <a:lnTo>
                  <a:pt x="2484" y="1938"/>
                </a:lnTo>
                <a:lnTo>
                  <a:pt x="2482" y="1984"/>
                </a:lnTo>
                <a:lnTo>
                  <a:pt x="2474" y="2028"/>
                </a:lnTo>
                <a:lnTo>
                  <a:pt x="2461" y="2071"/>
                </a:lnTo>
                <a:lnTo>
                  <a:pt x="2445" y="2112"/>
                </a:lnTo>
                <a:lnTo>
                  <a:pt x="2424" y="2150"/>
                </a:lnTo>
                <a:lnTo>
                  <a:pt x="2414" y="2167"/>
                </a:lnTo>
                <a:lnTo>
                  <a:pt x="2390" y="2199"/>
                </a:lnTo>
                <a:lnTo>
                  <a:pt x="2364" y="2229"/>
                </a:lnTo>
                <a:lnTo>
                  <a:pt x="2334" y="2254"/>
                </a:lnTo>
                <a:lnTo>
                  <a:pt x="2303" y="2278"/>
                </a:lnTo>
                <a:lnTo>
                  <a:pt x="2277" y="2294"/>
                </a:lnTo>
                <a:lnTo>
                  <a:pt x="2251" y="2308"/>
                </a:lnTo>
                <a:lnTo>
                  <a:pt x="2210" y="2325"/>
                </a:lnTo>
                <a:lnTo>
                  <a:pt x="2165" y="2337"/>
                </a:lnTo>
                <a:lnTo>
                  <a:pt x="2120" y="2346"/>
                </a:lnTo>
                <a:lnTo>
                  <a:pt x="2073" y="2349"/>
                </a:lnTo>
                <a:lnTo>
                  <a:pt x="1951" y="2349"/>
                </a:lnTo>
                <a:lnTo>
                  <a:pt x="1415" y="2815"/>
                </a:lnTo>
                <a:lnTo>
                  <a:pt x="1413" y="2349"/>
                </a:lnTo>
                <a:lnTo>
                  <a:pt x="411" y="2349"/>
                </a:lnTo>
                <a:lnTo>
                  <a:pt x="389" y="2348"/>
                </a:lnTo>
                <a:lnTo>
                  <a:pt x="348" y="2344"/>
                </a:lnTo>
                <a:lnTo>
                  <a:pt x="328" y="2341"/>
                </a:lnTo>
                <a:lnTo>
                  <a:pt x="289" y="2330"/>
                </a:lnTo>
                <a:lnTo>
                  <a:pt x="269" y="2323"/>
                </a:lnTo>
                <a:lnTo>
                  <a:pt x="238" y="2311"/>
                </a:lnTo>
                <a:lnTo>
                  <a:pt x="210" y="2295"/>
                </a:lnTo>
                <a:lnTo>
                  <a:pt x="181" y="2278"/>
                </a:lnTo>
                <a:lnTo>
                  <a:pt x="165" y="2267"/>
                </a:lnTo>
                <a:lnTo>
                  <a:pt x="129" y="2237"/>
                </a:lnTo>
                <a:lnTo>
                  <a:pt x="97" y="2203"/>
                </a:lnTo>
                <a:lnTo>
                  <a:pt x="69" y="2165"/>
                </a:lnTo>
                <a:lnTo>
                  <a:pt x="45" y="2125"/>
                </a:lnTo>
                <a:lnTo>
                  <a:pt x="26" y="2082"/>
                </a:lnTo>
                <a:lnTo>
                  <a:pt x="11" y="2035"/>
                </a:lnTo>
                <a:lnTo>
                  <a:pt x="3" y="1987"/>
                </a:lnTo>
                <a:lnTo>
                  <a:pt x="0" y="1938"/>
                </a:lnTo>
                <a:lnTo>
                  <a:pt x="0" y="1225"/>
                </a:lnTo>
                <a:lnTo>
                  <a:pt x="2" y="1183"/>
                </a:lnTo>
                <a:lnTo>
                  <a:pt x="8" y="1142"/>
                </a:lnTo>
                <a:lnTo>
                  <a:pt x="18" y="1103"/>
                </a:lnTo>
                <a:lnTo>
                  <a:pt x="18" y="1102"/>
                </a:lnTo>
                <a:lnTo>
                  <a:pt x="32" y="1065"/>
                </a:lnTo>
                <a:lnTo>
                  <a:pt x="49" y="1030"/>
                </a:lnTo>
                <a:lnTo>
                  <a:pt x="52" y="1025"/>
                </a:lnTo>
                <a:lnTo>
                  <a:pt x="64" y="1005"/>
                </a:lnTo>
                <a:lnTo>
                  <a:pt x="78" y="984"/>
                </a:lnTo>
                <a:lnTo>
                  <a:pt x="104" y="952"/>
                </a:lnTo>
                <a:lnTo>
                  <a:pt x="134" y="922"/>
                </a:lnTo>
                <a:lnTo>
                  <a:pt x="165" y="895"/>
                </a:lnTo>
                <a:lnTo>
                  <a:pt x="191" y="878"/>
                </a:lnTo>
                <a:lnTo>
                  <a:pt x="229" y="856"/>
                </a:lnTo>
                <a:lnTo>
                  <a:pt x="269" y="839"/>
                </a:lnTo>
                <a:lnTo>
                  <a:pt x="289" y="833"/>
                </a:lnTo>
                <a:lnTo>
                  <a:pt x="328" y="822"/>
                </a:lnTo>
                <a:lnTo>
                  <a:pt x="348" y="818"/>
                </a:lnTo>
                <a:lnTo>
                  <a:pt x="389" y="814"/>
                </a:lnTo>
                <a:lnTo>
                  <a:pt x="411" y="814"/>
                </a:lnTo>
                <a:close/>
                <a:moveTo>
                  <a:pt x="1315" y="0"/>
                </a:moveTo>
                <a:lnTo>
                  <a:pt x="2907" y="0"/>
                </a:lnTo>
                <a:lnTo>
                  <a:pt x="2963" y="3"/>
                </a:lnTo>
                <a:lnTo>
                  <a:pt x="3016" y="12"/>
                </a:lnTo>
                <a:lnTo>
                  <a:pt x="3067" y="28"/>
                </a:lnTo>
                <a:lnTo>
                  <a:pt x="3117" y="48"/>
                </a:lnTo>
                <a:lnTo>
                  <a:pt x="3162" y="74"/>
                </a:lnTo>
                <a:lnTo>
                  <a:pt x="3205" y="105"/>
                </a:lnTo>
                <a:lnTo>
                  <a:pt x="3243" y="140"/>
                </a:lnTo>
                <a:lnTo>
                  <a:pt x="3278" y="179"/>
                </a:lnTo>
                <a:lnTo>
                  <a:pt x="3309" y="221"/>
                </a:lnTo>
                <a:lnTo>
                  <a:pt x="3335" y="267"/>
                </a:lnTo>
                <a:lnTo>
                  <a:pt x="3355" y="316"/>
                </a:lnTo>
                <a:lnTo>
                  <a:pt x="3370" y="367"/>
                </a:lnTo>
                <a:lnTo>
                  <a:pt x="3380" y="421"/>
                </a:lnTo>
                <a:lnTo>
                  <a:pt x="3383" y="476"/>
                </a:lnTo>
                <a:lnTo>
                  <a:pt x="3383" y="1159"/>
                </a:lnTo>
                <a:lnTo>
                  <a:pt x="3380" y="1214"/>
                </a:lnTo>
                <a:lnTo>
                  <a:pt x="3370" y="1267"/>
                </a:lnTo>
                <a:lnTo>
                  <a:pt x="3355" y="1319"/>
                </a:lnTo>
                <a:lnTo>
                  <a:pt x="3335" y="1367"/>
                </a:lnTo>
                <a:lnTo>
                  <a:pt x="3309" y="1413"/>
                </a:lnTo>
                <a:lnTo>
                  <a:pt x="3278" y="1456"/>
                </a:lnTo>
                <a:lnTo>
                  <a:pt x="3243" y="1495"/>
                </a:lnTo>
                <a:lnTo>
                  <a:pt x="3205" y="1530"/>
                </a:lnTo>
                <a:lnTo>
                  <a:pt x="3162" y="1559"/>
                </a:lnTo>
                <a:lnTo>
                  <a:pt x="3117" y="1585"/>
                </a:lnTo>
                <a:lnTo>
                  <a:pt x="3067" y="1607"/>
                </a:lnTo>
                <a:lnTo>
                  <a:pt x="3016" y="1621"/>
                </a:lnTo>
                <a:lnTo>
                  <a:pt x="2963" y="1630"/>
                </a:lnTo>
                <a:lnTo>
                  <a:pt x="2907" y="1634"/>
                </a:lnTo>
                <a:lnTo>
                  <a:pt x="2647" y="1634"/>
                </a:lnTo>
                <a:lnTo>
                  <a:pt x="2647" y="1225"/>
                </a:lnTo>
                <a:lnTo>
                  <a:pt x="2644" y="1167"/>
                </a:lnTo>
                <a:lnTo>
                  <a:pt x="2636" y="1109"/>
                </a:lnTo>
                <a:lnTo>
                  <a:pt x="2622" y="1055"/>
                </a:lnTo>
                <a:lnTo>
                  <a:pt x="2602" y="1001"/>
                </a:lnTo>
                <a:lnTo>
                  <a:pt x="2577" y="951"/>
                </a:lnTo>
                <a:lnTo>
                  <a:pt x="2549" y="904"/>
                </a:lnTo>
                <a:lnTo>
                  <a:pt x="2516" y="859"/>
                </a:lnTo>
                <a:lnTo>
                  <a:pt x="2479" y="819"/>
                </a:lnTo>
                <a:lnTo>
                  <a:pt x="2438" y="781"/>
                </a:lnTo>
                <a:lnTo>
                  <a:pt x="2394" y="748"/>
                </a:lnTo>
                <a:lnTo>
                  <a:pt x="2346" y="720"/>
                </a:lnTo>
                <a:lnTo>
                  <a:pt x="2297" y="696"/>
                </a:lnTo>
                <a:lnTo>
                  <a:pt x="2244" y="676"/>
                </a:lnTo>
                <a:lnTo>
                  <a:pt x="2189" y="662"/>
                </a:lnTo>
                <a:lnTo>
                  <a:pt x="2132" y="654"/>
                </a:lnTo>
                <a:lnTo>
                  <a:pt x="2073" y="651"/>
                </a:lnTo>
                <a:lnTo>
                  <a:pt x="839" y="651"/>
                </a:lnTo>
                <a:lnTo>
                  <a:pt x="839" y="476"/>
                </a:lnTo>
                <a:lnTo>
                  <a:pt x="843" y="421"/>
                </a:lnTo>
                <a:lnTo>
                  <a:pt x="853" y="367"/>
                </a:lnTo>
                <a:lnTo>
                  <a:pt x="867" y="316"/>
                </a:lnTo>
                <a:lnTo>
                  <a:pt x="889" y="267"/>
                </a:lnTo>
                <a:lnTo>
                  <a:pt x="914" y="221"/>
                </a:lnTo>
                <a:lnTo>
                  <a:pt x="944" y="179"/>
                </a:lnTo>
                <a:lnTo>
                  <a:pt x="979" y="140"/>
                </a:lnTo>
                <a:lnTo>
                  <a:pt x="1018" y="105"/>
                </a:lnTo>
                <a:lnTo>
                  <a:pt x="1060" y="74"/>
                </a:lnTo>
                <a:lnTo>
                  <a:pt x="1106" y="48"/>
                </a:lnTo>
                <a:lnTo>
                  <a:pt x="1155" y="28"/>
                </a:lnTo>
                <a:lnTo>
                  <a:pt x="1206" y="12"/>
                </a:lnTo>
                <a:lnTo>
                  <a:pt x="1259" y="3"/>
                </a:lnTo>
                <a:lnTo>
                  <a:pt x="131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0B7E91-DF7F-814C-A6E3-1D56C64CD553}"/>
              </a:ext>
            </a:extLst>
          </p:cNvPr>
          <p:cNvSpPr txBox="1"/>
          <p:nvPr/>
        </p:nvSpPr>
        <p:spPr>
          <a:xfrm>
            <a:off x="1079116" y="4681437"/>
            <a:ext cx="576868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Resultados Obtidos pelo Protótipo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D2AE52-1704-F446-B8A3-C6592304629E}"/>
              </a:ext>
            </a:extLst>
          </p:cNvPr>
          <p:cNvSpPr txBox="1"/>
          <p:nvPr/>
        </p:nvSpPr>
        <p:spPr>
          <a:xfrm>
            <a:off x="3407816" y="3456775"/>
            <a:ext cx="2793503" cy="545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4000"/>
              </a:lnSpc>
            </a:pPr>
            <a:r>
              <a:rPr lang="pt-BR" sz="1100" dirty="0">
                <a:latin typeface="Montserrat" panose="00000500000000000000" pitchFamily="2" charset="0"/>
              </a:rPr>
              <a:t>Verificação de usabilidade nos fluxos de login, consulta e visualização de laudos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3" name="文本框 40">
            <a:extLst>
              <a:ext uri="{FF2B5EF4-FFF2-40B4-BE49-F238E27FC236}">
                <a16:creationId xmlns:a16="http://schemas.microsoft.com/office/drawing/2014/main" id="{B01ADF61-C811-8539-77B9-E4CB558897EE}"/>
              </a:ext>
            </a:extLst>
          </p:cNvPr>
          <p:cNvSpPr txBox="1"/>
          <p:nvPr/>
        </p:nvSpPr>
        <p:spPr>
          <a:xfrm>
            <a:off x="3387958" y="3150776"/>
            <a:ext cx="2508637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Testes de Interface (GUI)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144C68-168B-4D92-85D2-FEB127366B5A}"/>
              </a:ext>
            </a:extLst>
          </p:cNvPr>
          <p:cNvSpPr txBox="1"/>
          <p:nvPr/>
        </p:nvSpPr>
        <p:spPr>
          <a:xfrm>
            <a:off x="860368" y="215486"/>
            <a:ext cx="24439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6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Testes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  <p:pic>
        <p:nvPicPr>
          <p:cNvPr id="6" name="Gráfico 5" descr="Robô com preenchimento sólido">
            <a:extLst>
              <a:ext uri="{FF2B5EF4-FFF2-40B4-BE49-F238E27FC236}">
                <a16:creationId xmlns:a16="http://schemas.microsoft.com/office/drawing/2014/main" id="{34E8D122-581D-0B39-0488-5CE4E6CE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149" y="1875301"/>
            <a:ext cx="767815" cy="767815"/>
          </a:xfrm>
          <a:prstGeom prst="rect">
            <a:avLst/>
          </a:prstGeom>
        </p:spPr>
      </p:pic>
      <p:pic>
        <p:nvPicPr>
          <p:cNvPr id="11" name="Gráfico 10" descr="Cérebro na cabeça com preenchimento sólido">
            <a:extLst>
              <a:ext uri="{FF2B5EF4-FFF2-40B4-BE49-F238E27FC236}">
                <a16:creationId xmlns:a16="http://schemas.microsoft.com/office/drawing/2014/main" id="{8E0F6B6B-7ACF-A9AD-41F1-F6B708147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0114" y="1890815"/>
            <a:ext cx="752301" cy="752301"/>
          </a:xfrm>
          <a:prstGeom prst="rect">
            <a:avLst/>
          </a:prstGeom>
        </p:spPr>
      </p:pic>
      <p:pic>
        <p:nvPicPr>
          <p:cNvPr id="13" name="Gráfico 12" descr="Monitor com preenchimento sólido">
            <a:extLst>
              <a:ext uri="{FF2B5EF4-FFF2-40B4-BE49-F238E27FC236}">
                <a16:creationId xmlns:a16="http://schemas.microsoft.com/office/drawing/2014/main" id="{9A74AC43-F347-C280-D284-C63479097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8325" y="3221595"/>
            <a:ext cx="758888" cy="7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1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CA9CB1-B42D-5342-8911-F5C0E24B6FD2}"/>
              </a:ext>
            </a:extLst>
          </p:cNvPr>
          <p:cNvSpPr txBox="1"/>
          <p:nvPr/>
        </p:nvSpPr>
        <p:spPr>
          <a:xfrm>
            <a:off x="3220986" y="2338789"/>
            <a:ext cx="912429" cy="52322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85%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9E0C5E-84C1-A947-B9E9-30BD2FE73770}"/>
              </a:ext>
            </a:extLst>
          </p:cNvPr>
          <p:cNvSpPr txBox="1"/>
          <p:nvPr/>
        </p:nvSpPr>
        <p:spPr>
          <a:xfrm>
            <a:off x="2444765" y="3935832"/>
            <a:ext cx="3005738" cy="245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pt-BR" sz="1400" b="1" dirty="0">
                <a:latin typeface="Montserrat" panose="00000500000000000000" pitchFamily="2" charset="0"/>
              </a:rPr>
              <a:t>Alta Precisão de Detecção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115EF5-D526-3D42-BB6B-5C6C1E0F82EA}"/>
              </a:ext>
            </a:extLst>
          </p:cNvPr>
          <p:cNvSpPr txBox="1"/>
          <p:nvPr/>
        </p:nvSpPr>
        <p:spPr>
          <a:xfrm>
            <a:off x="2444764" y="4290229"/>
            <a:ext cx="3005738" cy="703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protótipo alcançou ~0.90 mAP50 na detecção de veículos e ~85% de sucesso na validação de infrações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4DBFF-D25D-7547-B294-01D9E7FD7297}"/>
              </a:ext>
            </a:extLst>
          </p:cNvPr>
          <p:cNvSpPr txBox="1"/>
          <p:nvPr/>
        </p:nvSpPr>
        <p:spPr>
          <a:xfrm>
            <a:off x="1420614" y="4044881"/>
            <a:ext cx="1034257" cy="70788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PT" altLang="pt-PT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85</a:t>
            </a:r>
            <a:r>
              <a:rPr kumimoji="1" lang="pt-PT" altLang="pt-PT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%</a:t>
            </a:r>
            <a:endParaRPr kumimoji="1"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5878D7-AA19-F440-B9FA-88A12D9E6E4F}"/>
              </a:ext>
            </a:extLst>
          </p:cNvPr>
          <p:cNvSpPr txBox="1"/>
          <p:nvPr/>
        </p:nvSpPr>
        <p:spPr>
          <a:xfrm>
            <a:off x="1420615" y="5035177"/>
            <a:ext cx="3666592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Discernimento Automatizado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DFE8A3-D4AF-1D46-B45E-90108B7B9517}"/>
              </a:ext>
            </a:extLst>
          </p:cNvPr>
          <p:cNvSpPr txBox="1"/>
          <p:nvPr/>
        </p:nvSpPr>
        <p:spPr>
          <a:xfrm>
            <a:off x="1420614" y="5347988"/>
            <a:ext cx="4185427" cy="924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sistema demonstrou capacidade de distinguir corretamente a maioria dos veículos Regulares (Verde) de Infratores (Vermelho) em cenários complexos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A2A7FBC9-ABB7-AB2E-6361-C82014D2E8DE}"/>
              </a:ext>
            </a:extLst>
          </p:cNvPr>
          <p:cNvSpPr txBox="1"/>
          <p:nvPr/>
        </p:nvSpPr>
        <p:spPr>
          <a:xfrm>
            <a:off x="7120796" y="1862167"/>
            <a:ext cx="3345748" cy="245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Cobertura de Infrações</a:t>
            </a:r>
            <a:endParaRPr kumimoji="1" lang="pt-PT" altLang="pt-PT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94E838F5-4DC9-8296-30F6-65934844F80F}"/>
              </a:ext>
            </a:extLst>
          </p:cNvPr>
          <p:cNvSpPr txBox="1"/>
          <p:nvPr/>
        </p:nvSpPr>
        <p:spPr>
          <a:xfrm>
            <a:off x="7364069" y="2304445"/>
            <a:ext cx="3005738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algoritmo aplicou com sucesso regras espaciais para identificar as infrações mais críticas e comuns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4870AFA3-DDB1-C509-466C-0EAC437B120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67941" y="2448647"/>
            <a:ext cx="45719" cy="45719"/>
          </a:xfrm>
          <a:prstGeom prst="rect">
            <a:avLst/>
          </a:prstGeom>
          <a:solidFill>
            <a:srgbClr val="02CA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F6F4D645-47FD-E65F-DA3D-AADD457EA765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7203622" y="2398240"/>
            <a:ext cx="174359" cy="146535"/>
          </a:xfrm>
          <a:custGeom>
            <a:avLst/>
            <a:gdLst>
              <a:gd name="T0" fmla="*/ 1597 w 1782"/>
              <a:gd name="T1" fmla="*/ 769 h 1541"/>
              <a:gd name="T2" fmla="*/ 1243 w 1782"/>
              <a:gd name="T3" fmla="*/ 159 h 1541"/>
              <a:gd name="T4" fmla="*/ 539 w 1782"/>
              <a:gd name="T5" fmla="*/ 159 h 1541"/>
              <a:gd name="T6" fmla="*/ 185 w 1782"/>
              <a:gd name="T7" fmla="*/ 769 h 1541"/>
              <a:gd name="T8" fmla="*/ 539 w 1782"/>
              <a:gd name="T9" fmla="*/ 1382 h 1541"/>
              <a:gd name="T10" fmla="*/ 1243 w 1782"/>
              <a:gd name="T11" fmla="*/ 1382 h 1541"/>
              <a:gd name="T12" fmla="*/ 1597 w 1782"/>
              <a:gd name="T13" fmla="*/ 769 h 1541"/>
              <a:gd name="T14" fmla="*/ 1428 w 1782"/>
              <a:gd name="T15" fmla="*/ 159 h 1541"/>
              <a:gd name="T16" fmla="*/ 1243 w 1782"/>
              <a:gd name="T17" fmla="*/ 159 h 1541"/>
              <a:gd name="T18" fmla="*/ 1336 w 1782"/>
              <a:gd name="T19" fmla="*/ 318 h 1541"/>
              <a:gd name="T20" fmla="*/ 1521 w 1782"/>
              <a:gd name="T21" fmla="*/ 318 h 1541"/>
              <a:gd name="T22" fmla="*/ 1782 w 1782"/>
              <a:gd name="T23" fmla="*/ 769 h 1541"/>
              <a:gd name="T24" fmla="*/ 1336 w 1782"/>
              <a:gd name="T25" fmla="*/ 1541 h 1541"/>
              <a:gd name="T26" fmla="*/ 446 w 1782"/>
              <a:gd name="T27" fmla="*/ 1541 h 1541"/>
              <a:gd name="T28" fmla="*/ 0 w 1782"/>
              <a:gd name="T29" fmla="*/ 769 h 1541"/>
              <a:gd name="T30" fmla="*/ 446 w 1782"/>
              <a:gd name="T31" fmla="*/ 0 h 1541"/>
              <a:gd name="T32" fmla="*/ 1336 w 1782"/>
              <a:gd name="T33" fmla="*/ 0 h 1541"/>
              <a:gd name="T34" fmla="*/ 1428 w 1782"/>
              <a:gd name="T35" fmla="*/ 159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82" h="1541">
                <a:moveTo>
                  <a:pt x="1597" y="769"/>
                </a:moveTo>
                <a:lnTo>
                  <a:pt x="1243" y="159"/>
                </a:lnTo>
                <a:lnTo>
                  <a:pt x="539" y="159"/>
                </a:lnTo>
                <a:lnTo>
                  <a:pt x="185" y="769"/>
                </a:lnTo>
                <a:lnTo>
                  <a:pt x="539" y="1382"/>
                </a:lnTo>
                <a:lnTo>
                  <a:pt x="1243" y="1382"/>
                </a:lnTo>
                <a:lnTo>
                  <a:pt x="1597" y="769"/>
                </a:lnTo>
                <a:close/>
                <a:moveTo>
                  <a:pt x="1428" y="159"/>
                </a:moveTo>
                <a:lnTo>
                  <a:pt x="1243" y="159"/>
                </a:lnTo>
                <a:lnTo>
                  <a:pt x="1336" y="318"/>
                </a:lnTo>
                <a:lnTo>
                  <a:pt x="1521" y="318"/>
                </a:lnTo>
                <a:lnTo>
                  <a:pt x="1782" y="769"/>
                </a:lnTo>
                <a:lnTo>
                  <a:pt x="1336" y="1541"/>
                </a:lnTo>
                <a:lnTo>
                  <a:pt x="446" y="1541"/>
                </a:lnTo>
                <a:lnTo>
                  <a:pt x="0" y="769"/>
                </a:lnTo>
                <a:lnTo>
                  <a:pt x="446" y="0"/>
                </a:lnTo>
                <a:lnTo>
                  <a:pt x="1336" y="0"/>
                </a:lnTo>
                <a:lnTo>
                  <a:pt x="1428" y="159"/>
                </a:lnTo>
                <a:close/>
              </a:path>
            </a:pathLst>
          </a:custGeom>
          <a:solidFill>
            <a:srgbClr val="02CA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185134D4-F92F-3473-7763-49E5DE4533ED}"/>
              </a:ext>
            </a:extLst>
          </p:cNvPr>
          <p:cNvSpPr txBox="1"/>
          <p:nvPr/>
        </p:nvSpPr>
        <p:spPr>
          <a:xfrm>
            <a:off x="7376037" y="3114817"/>
            <a:ext cx="3090507" cy="68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pt-BR" sz="1100" dirty="0">
                <a:latin typeface="Montserrat" panose="00000500000000000000" pitchFamily="2" charset="0"/>
              </a:rPr>
              <a:t>O uso de "Máscaras de Contato" evitou erros de perspectiva, garantindo que apenas infrações reais fossem notificadas</a:t>
            </a:r>
            <a:endParaRPr kumimoji="1" lang="pt-PT" altLang="pt-PT" sz="11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Montserrat"/>
              <a:cs typeface="+mn-ea"/>
              <a:sym typeface="+mn-lt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C120052E-0F32-95EF-B4D9-F51B8048E1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73806" y="3250204"/>
            <a:ext cx="45719" cy="45719"/>
          </a:xfrm>
          <a:prstGeom prst="rect">
            <a:avLst/>
          </a:prstGeom>
          <a:solidFill>
            <a:srgbClr val="02CA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D3B23597-ACBF-7C0A-7929-13B2D737F4D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7209487" y="3199797"/>
            <a:ext cx="174359" cy="146535"/>
          </a:xfrm>
          <a:custGeom>
            <a:avLst/>
            <a:gdLst>
              <a:gd name="T0" fmla="*/ 1597 w 1782"/>
              <a:gd name="T1" fmla="*/ 769 h 1541"/>
              <a:gd name="T2" fmla="*/ 1243 w 1782"/>
              <a:gd name="T3" fmla="*/ 159 h 1541"/>
              <a:gd name="T4" fmla="*/ 539 w 1782"/>
              <a:gd name="T5" fmla="*/ 159 h 1541"/>
              <a:gd name="T6" fmla="*/ 185 w 1782"/>
              <a:gd name="T7" fmla="*/ 769 h 1541"/>
              <a:gd name="T8" fmla="*/ 539 w 1782"/>
              <a:gd name="T9" fmla="*/ 1382 h 1541"/>
              <a:gd name="T10" fmla="*/ 1243 w 1782"/>
              <a:gd name="T11" fmla="*/ 1382 h 1541"/>
              <a:gd name="T12" fmla="*/ 1597 w 1782"/>
              <a:gd name="T13" fmla="*/ 769 h 1541"/>
              <a:gd name="T14" fmla="*/ 1428 w 1782"/>
              <a:gd name="T15" fmla="*/ 159 h 1541"/>
              <a:gd name="T16" fmla="*/ 1243 w 1782"/>
              <a:gd name="T17" fmla="*/ 159 h 1541"/>
              <a:gd name="T18" fmla="*/ 1336 w 1782"/>
              <a:gd name="T19" fmla="*/ 318 h 1541"/>
              <a:gd name="T20" fmla="*/ 1521 w 1782"/>
              <a:gd name="T21" fmla="*/ 318 h 1541"/>
              <a:gd name="T22" fmla="*/ 1782 w 1782"/>
              <a:gd name="T23" fmla="*/ 769 h 1541"/>
              <a:gd name="T24" fmla="*/ 1336 w 1782"/>
              <a:gd name="T25" fmla="*/ 1541 h 1541"/>
              <a:gd name="T26" fmla="*/ 446 w 1782"/>
              <a:gd name="T27" fmla="*/ 1541 h 1541"/>
              <a:gd name="T28" fmla="*/ 0 w 1782"/>
              <a:gd name="T29" fmla="*/ 769 h 1541"/>
              <a:gd name="T30" fmla="*/ 446 w 1782"/>
              <a:gd name="T31" fmla="*/ 0 h 1541"/>
              <a:gd name="T32" fmla="*/ 1336 w 1782"/>
              <a:gd name="T33" fmla="*/ 0 h 1541"/>
              <a:gd name="T34" fmla="*/ 1428 w 1782"/>
              <a:gd name="T35" fmla="*/ 159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82" h="1541">
                <a:moveTo>
                  <a:pt x="1597" y="769"/>
                </a:moveTo>
                <a:lnTo>
                  <a:pt x="1243" y="159"/>
                </a:lnTo>
                <a:lnTo>
                  <a:pt x="539" y="159"/>
                </a:lnTo>
                <a:lnTo>
                  <a:pt x="185" y="769"/>
                </a:lnTo>
                <a:lnTo>
                  <a:pt x="539" y="1382"/>
                </a:lnTo>
                <a:lnTo>
                  <a:pt x="1243" y="1382"/>
                </a:lnTo>
                <a:lnTo>
                  <a:pt x="1597" y="769"/>
                </a:lnTo>
                <a:close/>
                <a:moveTo>
                  <a:pt x="1428" y="159"/>
                </a:moveTo>
                <a:lnTo>
                  <a:pt x="1243" y="159"/>
                </a:lnTo>
                <a:lnTo>
                  <a:pt x="1336" y="318"/>
                </a:lnTo>
                <a:lnTo>
                  <a:pt x="1521" y="318"/>
                </a:lnTo>
                <a:lnTo>
                  <a:pt x="1782" y="769"/>
                </a:lnTo>
                <a:lnTo>
                  <a:pt x="1336" y="1541"/>
                </a:lnTo>
                <a:lnTo>
                  <a:pt x="446" y="1541"/>
                </a:lnTo>
                <a:lnTo>
                  <a:pt x="0" y="769"/>
                </a:lnTo>
                <a:lnTo>
                  <a:pt x="446" y="0"/>
                </a:lnTo>
                <a:lnTo>
                  <a:pt x="1336" y="0"/>
                </a:lnTo>
                <a:lnTo>
                  <a:pt x="1428" y="159"/>
                </a:lnTo>
                <a:close/>
              </a:path>
            </a:pathLst>
          </a:custGeom>
          <a:solidFill>
            <a:srgbClr val="02CA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graphicFrame>
        <p:nvGraphicFramePr>
          <p:cNvPr id="3" name="图表 10">
            <a:extLst>
              <a:ext uri="{FF2B5EF4-FFF2-40B4-BE49-F238E27FC236}">
                <a16:creationId xmlns:a16="http://schemas.microsoft.com/office/drawing/2014/main" id="{4242FD56-B93F-9522-F018-008F9717381F}"/>
              </a:ext>
            </a:extLst>
          </p:cNvPr>
          <p:cNvGraphicFramePr/>
          <p:nvPr/>
        </p:nvGraphicFramePr>
        <p:xfrm>
          <a:off x="1855425" y="1408463"/>
          <a:ext cx="3508213" cy="2338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375BD60-2D4C-25EE-4781-96A8DD3CFC92}"/>
              </a:ext>
            </a:extLst>
          </p:cNvPr>
          <p:cNvSpPr txBox="1"/>
          <p:nvPr/>
        </p:nvSpPr>
        <p:spPr>
          <a:xfrm>
            <a:off x="860368" y="215486"/>
            <a:ext cx="24439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7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Resultados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  <p:pic>
        <p:nvPicPr>
          <p:cNvPr id="16" name="Imagem 15" descr="Carro azul parado na rua&#10;&#10;O conteúdo gerado por IA pode estar incorreto.">
            <a:extLst>
              <a:ext uri="{FF2B5EF4-FFF2-40B4-BE49-F238E27FC236}">
                <a16:creationId xmlns:a16="http://schemas.microsoft.com/office/drawing/2014/main" id="{8F12FDE5-D996-3C10-74A4-36F1340F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441" b="13547"/>
          <a:stretch>
            <a:fillRect/>
          </a:stretch>
        </p:blipFill>
        <p:spPr>
          <a:xfrm>
            <a:off x="6626728" y="4138646"/>
            <a:ext cx="4480419" cy="21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76E6568-0651-EF4E-8FD9-BE9A2BE9D3CE}"/>
              </a:ext>
            </a:extLst>
          </p:cNvPr>
          <p:cNvSpPr txBox="1"/>
          <p:nvPr/>
        </p:nvSpPr>
        <p:spPr>
          <a:xfrm>
            <a:off x="5011751" y="1365583"/>
            <a:ext cx="1694831" cy="33863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Resultados Alcançados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963C9-D7D2-6144-B710-8C64DBE9D340}"/>
              </a:ext>
            </a:extLst>
          </p:cNvPr>
          <p:cNvSpPr txBox="1"/>
          <p:nvPr/>
        </p:nvSpPr>
        <p:spPr>
          <a:xfrm>
            <a:off x="5021690" y="1635524"/>
            <a:ext cx="3361936" cy="487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Validação da eficácia com alta confiabilidade: precisão de ≈ 0.90 mAP50 na detecção de veículos e ≈ 90% no reconhecimento de placas, automatizando integralmente o fluxo das principais infrações do Art. 181 do CTB.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64EB9B-078A-D449-8D84-2E5976A592BD}"/>
              </a:ext>
            </a:extLst>
          </p:cNvPr>
          <p:cNvSpPr txBox="1"/>
          <p:nvPr/>
        </p:nvSpPr>
        <p:spPr>
          <a:xfrm>
            <a:off x="4995702" y="3006672"/>
            <a:ext cx="1694831" cy="33863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Desafios e Limitações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21DE7D-0757-BB4E-AFD7-91748136054E}"/>
              </a:ext>
            </a:extLst>
          </p:cNvPr>
          <p:cNvSpPr txBox="1"/>
          <p:nvPr/>
        </p:nvSpPr>
        <p:spPr>
          <a:xfrm>
            <a:off x="5005641" y="3276613"/>
            <a:ext cx="3361936" cy="487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Limitação de escopo a 4 dos 20 incisos do Art. 181 e latência de processamento de até 20 segundos, inviabilizando tempo real. Sensibilidade a condições adversas resultou em taxa de erro de ~30% em cenários complexos.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4CF798-15EC-334C-BB9C-D353AF44896B}"/>
              </a:ext>
            </a:extLst>
          </p:cNvPr>
          <p:cNvSpPr txBox="1"/>
          <p:nvPr/>
        </p:nvSpPr>
        <p:spPr>
          <a:xfrm>
            <a:off x="5001813" y="4823186"/>
            <a:ext cx="1694831" cy="33863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kumimoji="1"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</a:rPr>
              <a:t>Trabalhos Futuros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F95A1F-1A4E-2A43-AF53-4EBC7428189A}"/>
              </a:ext>
            </a:extLst>
          </p:cNvPr>
          <p:cNvSpPr txBox="1"/>
          <p:nvPr/>
        </p:nvSpPr>
        <p:spPr>
          <a:xfrm>
            <a:off x="5011752" y="5093127"/>
            <a:ext cx="3361936" cy="487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kumimoji="1"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+mn-ea"/>
              </a:rPr>
              <a:t>Prioridade para expansão do dataset visando reduzir a taxa de erro, além de otimizações para viabilizar a análise em tempo real e a futura integração com bancos de dados oficiais para autuação completa.</a:t>
            </a:r>
            <a:endParaRPr kumimoji="1" lang="pt-PT" altLang="pt-PT" sz="1100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F33A80E-EE53-4948-854E-132C7DF479C8}"/>
              </a:ext>
            </a:extLst>
          </p:cNvPr>
          <p:cNvCxnSpPr>
            <a:cxnSpLocks/>
          </p:cNvCxnSpPr>
          <p:nvPr/>
        </p:nvCxnSpPr>
        <p:spPr>
          <a:xfrm>
            <a:off x="5096230" y="2857927"/>
            <a:ext cx="31499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B49E532-572B-A64C-B0F8-7497C61676D0}"/>
              </a:ext>
            </a:extLst>
          </p:cNvPr>
          <p:cNvCxnSpPr>
            <a:cxnSpLocks/>
          </p:cNvCxnSpPr>
          <p:nvPr/>
        </p:nvCxnSpPr>
        <p:spPr>
          <a:xfrm>
            <a:off x="5096230" y="4701266"/>
            <a:ext cx="30890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4306360-72F8-004B-ACDC-61AF52A2E7B5}"/>
              </a:ext>
            </a:extLst>
          </p:cNvPr>
          <p:cNvSpPr/>
          <p:nvPr/>
        </p:nvSpPr>
        <p:spPr>
          <a:xfrm>
            <a:off x="4861569" y="1483715"/>
            <a:ext cx="109523" cy="109523"/>
          </a:xfrm>
          <a:prstGeom prst="rect">
            <a:avLst/>
          </a:prstGeom>
          <a:noFill/>
          <a:ln w="25400">
            <a:solidFill>
              <a:srgbClr val="02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C28F3A-5F65-E449-AF3F-DDFB1014693B}"/>
              </a:ext>
            </a:extLst>
          </p:cNvPr>
          <p:cNvSpPr/>
          <p:nvPr/>
        </p:nvSpPr>
        <p:spPr>
          <a:xfrm>
            <a:off x="4845520" y="3127489"/>
            <a:ext cx="109523" cy="109523"/>
          </a:xfrm>
          <a:prstGeom prst="rect">
            <a:avLst/>
          </a:prstGeom>
          <a:noFill/>
          <a:ln w="25400">
            <a:solidFill>
              <a:srgbClr val="02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06FB17-BE10-5646-BD33-AD612CC010F1}"/>
              </a:ext>
            </a:extLst>
          </p:cNvPr>
          <p:cNvSpPr/>
          <p:nvPr/>
        </p:nvSpPr>
        <p:spPr>
          <a:xfrm>
            <a:off x="4851631" y="4948595"/>
            <a:ext cx="109523" cy="109523"/>
          </a:xfrm>
          <a:prstGeom prst="rect">
            <a:avLst/>
          </a:prstGeom>
          <a:noFill/>
          <a:ln w="25400">
            <a:solidFill>
              <a:srgbClr val="02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22">
            <a:extLst>
              <a:ext uri="{FF2B5EF4-FFF2-40B4-BE49-F238E27FC236}">
                <a16:creationId xmlns:a16="http://schemas.microsoft.com/office/drawing/2014/main" id="{B312ECF1-365D-F1AF-BB50-DEA799E46A3F}"/>
              </a:ext>
            </a:extLst>
          </p:cNvPr>
          <p:cNvSpPr txBox="1"/>
          <p:nvPr/>
        </p:nvSpPr>
        <p:spPr>
          <a:xfrm>
            <a:off x="746169" y="2181531"/>
            <a:ext cx="3612212" cy="43665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pt-BR" altLang="zh-CN" sz="2000" dirty="0">
                <a:latin typeface="Montserrat" panose="00000500000000000000" pitchFamily="2" charset="0"/>
              </a:rPr>
              <a:t>Conclusão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+mj-ea"/>
            </a:endParaRPr>
          </a:p>
        </p:txBody>
      </p:sp>
      <p:sp>
        <p:nvSpPr>
          <p:cNvPr id="3" name="文本框 24">
            <a:extLst>
              <a:ext uri="{FF2B5EF4-FFF2-40B4-BE49-F238E27FC236}">
                <a16:creationId xmlns:a16="http://schemas.microsoft.com/office/drawing/2014/main" id="{76A8DFBA-37C4-A1C2-657D-9E812FE6DAD0}"/>
              </a:ext>
            </a:extLst>
          </p:cNvPr>
          <p:cNvSpPr txBox="1"/>
          <p:nvPr/>
        </p:nvSpPr>
        <p:spPr>
          <a:xfrm>
            <a:off x="742049" y="2690144"/>
            <a:ext cx="3710608" cy="28901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字魂58号-创中黑" panose="00000500000000000000" charset="-122"/>
              </a:rPr>
              <a:t>O trabalho enfrentou o desafio da ineficiência na fiscalização manual, propondo como solução um sistema automatizado baseado em Visão Computacional e Inteligência Artificial.</a:t>
            </a:r>
          </a:p>
          <a:p>
            <a:pPr algn="just">
              <a:lnSpc>
                <a:spcPct val="120000"/>
              </a:lnSpc>
            </a:pP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字魂58号-创中黑" panose="00000500000000000000" charset="-122"/>
            </a:endParaRPr>
          </a:p>
          <a:p>
            <a:pPr algn="just">
              <a:lnSpc>
                <a:spcPct val="12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字魂58号-创中黑" panose="00000500000000000000" charset="-122"/>
              </a:rPr>
              <a:t>A metodologia integrou a criação de um dataset robusto com o treinamento de modelos para detecção de veículos e placas em uma plataforma web, resultando em uma ferramenta escalável e de alta precisão para auxiliar na gestão de mobilidade urbana.</a:t>
            </a:r>
          </a:p>
          <a:p>
            <a:pPr>
              <a:lnSpc>
                <a:spcPct val="120000"/>
              </a:lnSpc>
            </a:pPr>
            <a:endParaRPr kumimoji="1" lang="pt-PT" altLang="pt-PT" sz="1100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+mn-ea"/>
              <a:sym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3F7E0A-87E0-9446-D9A2-467C7E3B59CC}"/>
              </a:ext>
            </a:extLst>
          </p:cNvPr>
          <p:cNvSpPr txBox="1"/>
          <p:nvPr/>
        </p:nvSpPr>
        <p:spPr>
          <a:xfrm>
            <a:off x="860367" y="215486"/>
            <a:ext cx="3185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pt-PT" altLang="pt-PT" sz="1200" dirty="0">
                <a:solidFill>
                  <a:schemeClr val="bg1"/>
                </a:solidFill>
                <a:latin typeface="Montserrat"/>
                <a:ea typeface="Montserrat"/>
              </a:rPr>
              <a:t>Tópico 8</a:t>
            </a:r>
          </a:p>
          <a:p>
            <a:r>
              <a:rPr kumimoji="1" lang="pt-PT" altLang="pt-PT" dirty="0">
                <a:solidFill>
                  <a:schemeClr val="bg1"/>
                </a:solidFill>
                <a:latin typeface="Montserrat"/>
                <a:ea typeface="Montserrat"/>
              </a:rPr>
              <a:t>Considerações Finais</a:t>
            </a:r>
            <a:endParaRPr kumimoji="1" lang="pt-PT" altLang="pt-PT" sz="1800" dirty="0">
              <a:solidFill>
                <a:schemeClr val="bg1"/>
              </a:solidFill>
              <a:latin typeface="Montserrat"/>
              <a:ea typeface="Montserrat"/>
            </a:endParaRPr>
          </a:p>
        </p:txBody>
      </p:sp>
      <p:pic>
        <p:nvPicPr>
          <p:cNvPr id="40" name="Imagem 39" descr="Carro na rua de uma cidade&#10;&#10;O conteúdo gerado por IA pode estar incorreto.">
            <a:extLst>
              <a:ext uri="{FF2B5EF4-FFF2-40B4-BE49-F238E27FC236}">
                <a16:creationId xmlns:a16="http://schemas.microsoft.com/office/drawing/2014/main" id="{46BE3281-CA44-D224-7BCC-91B78BA2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82" y="1438939"/>
            <a:ext cx="3119523" cy="46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5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DengXian Light" panose="020F0302020204030204"/>
        <a:cs typeface="Arial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DengXian" panose="020F0502020204030204"/>
        <a:cs typeface="Arial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1230</Words>
  <Application>Microsoft Office PowerPoint</Application>
  <PresentationFormat>Widescreen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DengXian</vt:lpstr>
      <vt:lpstr>Arial</vt:lpstr>
      <vt:lpstr>gg sans</vt:lpstr>
      <vt:lpstr>inherit</vt:lpstr>
      <vt:lpstr>Montserrat</vt:lpstr>
      <vt:lpstr>字魂58号-创中黑</vt:lpstr>
      <vt:lpstr>Office 主题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Hitalo Chaves Dos Santos</cp:lastModifiedBy>
  <cp:revision>893</cp:revision>
  <dcterms:created xsi:type="dcterms:W3CDTF">2018-06-17T04:53:58Z</dcterms:created>
  <dcterms:modified xsi:type="dcterms:W3CDTF">2025-12-01T22:26:35Z</dcterms:modified>
</cp:coreProperties>
</file>